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92" r:id="rId5"/>
    <p:sldId id="281" r:id="rId6"/>
    <p:sldId id="285" r:id="rId7"/>
    <p:sldId id="276" r:id="rId8"/>
    <p:sldId id="297" r:id="rId9"/>
    <p:sldId id="298" r:id="rId10"/>
    <p:sldId id="299" r:id="rId11"/>
    <p:sldId id="300" r:id="rId12"/>
    <p:sldId id="301" r:id="rId13"/>
    <p:sldId id="310" r:id="rId14"/>
    <p:sldId id="311" r:id="rId15"/>
    <p:sldId id="302" r:id="rId16"/>
    <p:sldId id="303" r:id="rId17"/>
    <p:sldId id="304" r:id="rId18"/>
    <p:sldId id="308" r:id="rId19"/>
    <p:sldId id="306" r:id="rId20"/>
    <p:sldId id="307" r:id="rId21"/>
    <p:sldId id="309" r:id="rId22"/>
    <p:sldId id="289"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25" autoAdjust="0"/>
    <p:restoredTop sz="95634"/>
  </p:normalViewPr>
  <p:slideViewPr>
    <p:cSldViewPr snapToGrid="0" showGuides="1">
      <p:cViewPr varScale="1">
        <p:scale>
          <a:sx n="89" d="100"/>
          <a:sy n="89" d="100"/>
        </p:scale>
        <p:origin x="485" y="7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28/05/2024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28/05/2024</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2</a:t>
            </a:fld>
            <a:endParaRPr lang="en-US" altLang="zh-CN" dirty="0"/>
          </a:p>
        </p:txBody>
      </p:sp>
    </p:spTree>
    <p:extLst>
      <p:ext uri="{BB962C8B-B14F-4D97-AF65-F5344CB8AC3E}">
        <p14:creationId xmlns:p14="http://schemas.microsoft.com/office/powerpoint/2010/main" val="1077465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282917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19</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fit.iuh.edu.vn/giangvien@tranthianhthi"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hyperlink" Target="https://docs.google.com/spreadsheets/d/17Hc-6wHXU74kpf0yofEGbHfv_nEQYo69/edit#gid=66124937"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vi-VN" altLang="zh-CN" sz="4000"/>
              <a:t>Chương trình quản lý đặt bàn trong Nhà Hàng</a:t>
            </a:r>
            <a:endParaRPr lang="en-US" sz="4000"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5" y="4172084"/>
            <a:ext cx="3782397" cy="760288"/>
          </a:xfrm>
        </p:spPr>
        <p:txBody>
          <a:bodyPr/>
          <a:lstStyle/>
          <a:p>
            <a:r>
              <a:rPr lang="vi-VN"/>
              <a:t>Lớp học phần: DHKHMT17B</a:t>
            </a:r>
          </a:p>
          <a:p>
            <a:r>
              <a:rPr lang="vi-VN"/>
              <a:t>GVHD: </a:t>
            </a:r>
            <a:r>
              <a:rPr lang="vi-VN">
                <a:hlinkClick r:id="rId3"/>
              </a:rPr>
              <a:t>Th.S Trần Thị Anh Thi</a:t>
            </a:r>
            <a:endParaRPr lang="vi-VN"/>
          </a:p>
          <a:p>
            <a:r>
              <a:rPr lang="vi-VN"/>
              <a:t>Nhóm: </a:t>
            </a:r>
            <a:r>
              <a:rPr lang="en-US"/>
              <a:t>0</a:t>
            </a:r>
            <a:r>
              <a:rPr lang="vi-VN"/>
              <a:t>5</a:t>
            </a:r>
            <a:endParaRPr lang="en-US" dirty="0"/>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4">
            <a:extLst>
              <a:ext uri="{28A0092B-C50C-407E-A947-70E740481C1C}">
                <a14:useLocalDpi xmlns:a14="http://schemas.microsoft.com/office/drawing/2010/main"/>
              </a:ext>
            </a:extLst>
          </a:blip>
          <a:srcRect t="2475" r="2475"/>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2" name="Freeform 10">
            <a:extLst>
              <a:ext uri="{FF2B5EF4-FFF2-40B4-BE49-F238E27FC236}">
                <a16:creationId xmlns:a16="http://schemas.microsoft.com/office/drawing/2014/main" id="{226F632F-1C71-8A68-8C6D-5758FFB3A8E9}"/>
              </a:ext>
            </a:extLst>
          </p:cNvPr>
          <p:cNvSpPr/>
          <p:nvPr/>
        </p:nvSpPr>
        <p:spPr>
          <a:xfrm>
            <a:off x="0" y="0"/>
            <a:ext cx="1296955" cy="1240971"/>
          </a:xfrm>
          <a:custGeom>
            <a:avLst/>
            <a:gdLst/>
            <a:ahLst/>
            <a:cxnLst/>
            <a:rect l="l" t="t" r="r" b="b"/>
            <a:pathLst>
              <a:path w="2132764" h="2132764">
                <a:moveTo>
                  <a:pt x="0" y="0"/>
                </a:moveTo>
                <a:lnTo>
                  <a:pt x="2132764" y="0"/>
                </a:lnTo>
                <a:lnTo>
                  <a:pt x="2132764" y="2132765"/>
                </a:lnTo>
                <a:lnTo>
                  <a:pt x="0" y="2132765"/>
                </a:lnTo>
                <a:lnTo>
                  <a:pt x="0" y="0"/>
                </a:lnTo>
                <a:close/>
              </a:path>
            </a:pathLst>
          </a:custGeom>
          <a:blipFill>
            <a:blip r:embed="rId7"/>
            <a:stretch>
              <a:fillRect/>
            </a:stretch>
          </a:blipFill>
        </p:spPr>
        <p:txBody>
          <a:bodyPr/>
          <a:lstStyle/>
          <a:p>
            <a:endParaRPr lang="en-US"/>
          </a:p>
        </p:txBody>
      </p:sp>
      <p:sp>
        <p:nvSpPr>
          <p:cNvPr id="6" name="TextBox 5">
            <a:extLst>
              <a:ext uri="{FF2B5EF4-FFF2-40B4-BE49-F238E27FC236}">
                <a16:creationId xmlns:a16="http://schemas.microsoft.com/office/drawing/2014/main" id="{31529856-FC82-C6BB-7093-93E0C8C627C7}"/>
              </a:ext>
            </a:extLst>
          </p:cNvPr>
          <p:cNvSpPr txBox="1"/>
          <p:nvPr/>
        </p:nvSpPr>
        <p:spPr>
          <a:xfrm>
            <a:off x="2309474" y="220951"/>
            <a:ext cx="7949681" cy="646331"/>
          </a:xfrm>
          <a:prstGeom prst="rect">
            <a:avLst/>
          </a:prstGeom>
        </p:spPr>
        <p:txBody>
          <a:bodyPr wrap="square" rtlCol="0">
            <a:spAutoFit/>
          </a:bodyPr>
          <a:lstStyle/>
          <a:p>
            <a:pPr marL="0" indent="0" algn="ctr">
              <a:lnSpc>
                <a:spcPct val="100000"/>
              </a:lnSpc>
              <a:spcBef>
                <a:spcPts val="0"/>
              </a:spcBef>
              <a:buFontTx/>
              <a:buNone/>
            </a:pPr>
            <a:r>
              <a:rPr lang="vi-VN" sz="1800">
                <a:solidFill>
                  <a:prstClr val="white"/>
                </a:solidFill>
                <a:latin typeface="Posterama" panose="020B0504020200020000" pitchFamily="34" charset="0"/>
                <a:ea typeface="微软雅黑"/>
                <a:cs typeface="Posterama" panose="020B0504020200020000" pitchFamily="34" charset="0"/>
              </a:rPr>
              <a:t>BỘ CÔNG THƯƠNG</a:t>
            </a:r>
          </a:p>
          <a:p>
            <a:pPr marL="0" indent="0" algn="ctr">
              <a:lnSpc>
                <a:spcPct val="100000"/>
              </a:lnSpc>
              <a:spcBef>
                <a:spcPts val="0"/>
              </a:spcBef>
              <a:buFontTx/>
              <a:buNone/>
            </a:pPr>
            <a:r>
              <a:rPr lang="vi-VN" sz="1800">
                <a:solidFill>
                  <a:prstClr val="white"/>
                </a:solidFill>
                <a:latin typeface="Posterama" panose="020B0504020200020000" pitchFamily="34" charset="0"/>
                <a:ea typeface="微软雅黑"/>
                <a:cs typeface="Posterama" panose="020B0504020200020000" pitchFamily="34" charset="0"/>
              </a:rPr>
              <a:t>TRƯỜNG ĐẠI HỌC CÔNG NGHIỆP TP. HỒ CHÍ MINH</a:t>
            </a: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278DC-B8D5-F4CE-BA9C-2B5131274919}"/>
              </a:ext>
            </a:extLst>
          </p:cNvPr>
          <p:cNvSpPr>
            <a:spLocks noGrp="1"/>
          </p:cNvSpPr>
          <p:nvPr>
            <p:ph type="title"/>
          </p:nvPr>
        </p:nvSpPr>
        <p:spPr/>
        <p:txBody>
          <a:bodyPr/>
          <a:lstStyle/>
          <a:p>
            <a:endParaRPr lang="en-US"/>
          </a:p>
        </p:txBody>
      </p:sp>
      <p:sp>
        <p:nvSpPr>
          <p:cNvPr id="3" name="Table Placeholder 2">
            <a:extLst>
              <a:ext uri="{FF2B5EF4-FFF2-40B4-BE49-F238E27FC236}">
                <a16:creationId xmlns:a16="http://schemas.microsoft.com/office/drawing/2014/main" id="{C2310C5D-FEE2-DDE8-0532-1DF304DEEEB7}"/>
              </a:ext>
            </a:extLst>
          </p:cNvPr>
          <p:cNvSpPr>
            <a:spLocks noGrp="1"/>
          </p:cNvSpPr>
          <p:nvPr>
            <p:ph type="tbl" sz="quarter" idx="27"/>
          </p:nvPr>
        </p:nvSpPr>
        <p:spPr/>
        <p:txBody>
          <a:bodyPr/>
          <a:lstStyle/>
          <a:p>
            <a:endParaRPr lang="en-US"/>
          </a:p>
        </p:txBody>
      </p:sp>
      <p:sp>
        <p:nvSpPr>
          <p:cNvPr id="4" name="Footer Placeholder 3">
            <a:extLst>
              <a:ext uri="{FF2B5EF4-FFF2-40B4-BE49-F238E27FC236}">
                <a16:creationId xmlns:a16="http://schemas.microsoft.com/office/drawing/2014/main" id="{8C21904F-0F71-D72D-E9D0-10801E63EF37}"/>
              </a:ext>
            </a:extLst>
          </p:cNvPr>
          <p:cNvSpPr>
            <a:spLocks noGrp="1"/>
          </p:cNvSpPr>
          <p:nvPr>
            <p:ph type="ftr" sz="quarter" idx="28"/>
          </p:nvPr>
        </p:nvSpPr>
        <p:spPr/>
        <p:txBody>
          <a:bodyPr/>
          <a:lstStyle/>
          <a:p>
            <a:r>
              <a:rPr lang="en-US" noProof="0"/>
              <a:t>Presentation Title</a:t>
            </a:r>
            <a:endParaRPr lang="en-US" noProof="0" dirty="0"/>
          </a:p>
        </p:txBody>
      </p:sp>
      <p:pic>
        <p:nvPicPr>
          <p:cNvPr id="6" name="Picture 5">
            <a:extLst>
              <a:ext uri="{FF2B5EF4-FFF2-40B4-BE49-F238E27FC236}">
                <a16:creationId xmlns:a16="http://schemas.microsoft.com/office/drawing/2014/main" id="{69066348-BF44-DAA8-61D8-E51B3596C056}"/>
              </a:ext>
            </a:extLst>
          </p:cNvPr>
          <p:cNvPicPr>
            <a:picLocks noChangeAspect="1"/>
          </p:cNvPicPr>
          <p:nvPr/>
        </p:nvPicPr>
        <p:blipFill>
          <a:blip r:embed="rId2"/>
          <a:stretch>
            <a:fillRect/>
          </a:stretch>
        </p:blipFill>
        <p:spPr>
          <a:xfrm>
            <a:off x="581709" y="137573"/>
            <a:ext cx="8159451" cy="6332238"/>
          </a:xfrm>
          <a:prstGeom prst="rect">
            <a:avLst/>
          </a:prstGeom>
        </p:spPr>
      </p:pic>
    </p:spTree>
    <p:extLst>
      <p:ext uri="{BB962C8B-B14F-4D97-AF65-F5344CB8AC3E}">
        <p14:creationId xmlns:p14="http://schemas.microsoft.com/office/powerpoint/2010/main" val="4264554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3B142-F6E8-9ACB-78A0-673B66221AA5}"/>
              </a:ext>
            </a:extLst>
          </p:cNvPr>
          <p:cNvSpPr>
            <a:spLocks noGrp="1"/>
          </p:cNvSpPr>
          <p:nvPr>
            <p:ph type="title"/>
          </p:nvPr>
        </p:nvSpPr>
        <p:spPr/>
        <p:txBody>
          <a:bodyPr/>
          <a:lstStyle/>
          <a:p>
            <a:endParaRPr lang="en-US"/>
          </a:p>
        </p:txBody>
      </p:sp>
      <p:sp>
        <p:nvSpPr>
          <p:cNvPr id="3" name="Table Placeholder 2">
            <a:extLst>
              <a:ext uri="{FF2B5EF4-FFF2-40B4-BE49-F238E27FC236}">
                <a16:creationId xmlns:a16="http://schemas.microsoft.com/office/drawing/2014/main" id="{4C94CAA8-8FB9-7898-4EDC-CED523D317B0}"/>
              </a:ext>
            </a:extLst>
          </p:cNvPr>
          <p:cNvSpPr>
            <a:spLocks noGrp="1"/>
          </p:cNvSpPr>
          <p:nvPr>
            <p:ph type="tbl" sz="quarter" idx="27"/>
          </p:nvPr>
        </p:nvSpPr>
        <p:spPr/>
        <p:txBody>
          <a:bodyPr/>
          <a:lstStyle/>
          <a:p>
            <a:endParaRPr lang="en-US"/>
          </a:p>
        </p:txBody>
      </p:sp>
      <p:sp>
        <p:nvSpPr>
          <p:cNvPr id="4" name="Footer Placeholder 3">
            <a:extLst>
              <a:ext uri="{FF2B5EF4-FFF2-40B4-BE49-F238E27FC236}">
                <a16:creationId xmlns:a16="http://schemas.microsoft.com/office/drawing/2014/main" id="{707923DD-4B45-6CE8-66EC-AB067C200335}"/>
              </a:ext>
            </a:extLst>
          </p:cNvPr>
          <p:cNvSpPr>
            <a:spLocks noGrp="1"/>
          </p:cNvSpPr>
          <p:nvPr>
            <p:ph type="ftr" sz="quarter" idx="28"/>
          </p:nvPr>
        </p:nvSpPr>
        <p:spPr/>
        <p:txBody>
          <a:bodyPr/>
          <a:lstStyle/>
          <a:p>
            <a:r>
              <a:rPr lang="en-US" noProof="0"/>
              <a:t>Presentation Title</a:t>
            </a:r>
            <a:endParaRPr lang="en-US" noProof="0" dirty="0"/>
          </a:p>
        </p:txBody>
      </p:sp>
      <p:pic>
        <p:nvPicPr>
          <p:cNvPr id="6" name="Picture 5">
            <a:extLst>
              <a:ext uri="{FF2B5EF4-FFF2-40B4-BE49-F238E27FC236}">
                <a16:creationId xmlns:a16="http://schemas.microsoft.com/office/drawing/2014/main" id="{D81C36E9-EC0E-1A00-DF15-054B62A14FE4}"/>
              </a:ext>
            </a:extLst>
          </p:cNvPr>
          <p:cNvPicPr>
            <a:picLocks noChangeAspect="1"/>
          </p:cNvPicPr>
          <p:nvPr/>
        </p:nvPicPr>
        <p:blipFill>
          <a:blip r:embed="rId2"/>
          <a:stretch>
            <a:fillRect/>
          </a:stretch>
        </p:blipFill>
        <p:spPr>
          <a:xfrm>
            <a:off x="581709" y="164769"/>
            <a:ext cx="7273341" cy="6228272"/>
          </a:xfrm>
          <a:prstGeom prst="rect">
            <a:avLst/>
          </a:prstGeom>
        </p:spPr>
      </p:pic>
    </p:spTree>
    <p:extLst>
      <p:ext uri="{BB962C8B-B14F-4D97-AF65-F5344CB8AC3E}">
        <p14:creationId xmlns:p14="http://schemas.microsoft.com/office/powerpoint/2010/main" val="4028198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7D0AFC-5B75-67E9-9579-A6826DA6C8DA}"/>
              </a:ext>
            </a:extLst>
          </p:cNvPr>
          <p:cNvSpPr>
            <a:spLocks noGrp="1"/>
          </p:cNvSpPr>
          <p:nvPr>
            <p:ph type="title"/>
          </p:nvPr>
        </p:nvSpPr>
        <p:spPr>
          <a:xfrm>
            <a:off x="8843378" y="3074250"/>
            <a:ext cx="3109138" cy="709499"/>
          </a:xfrm>
        </p:spPr>
        <p:txBody>
          <a:bodyPr/>
          <a:lstStyle/>
          <a:p>
            <a:pPr algn="ctr"/>
            <a:r>
              <a:rPr lang="vi-VN"/>
              <a:t>Sơ đồ lớp</a:t>
            </a:r>
            <a:endParaRPr lang="en-US"/>
          </a:p>
        </p:txBody>
      </p:sp>
      <p:sp>
        <p:nvSpPr>
          <p:cNvPr id="7" name="Footer Placeholder 3">
            <a:extLst>
              <a:ext uri="{FF2B5EF4-FFF2-40B4-BE49-F238E27FC236}">
                <a16:creationId xmlns:a16="http://schemas.microsoft.com/office/drawing/2014/main" id="{B78A799D-0049-8291-42CB-515D143FF3B7}"/>
              </a:ext>
            </a:extLst>
          </p:cNvPr>
          <p:cNvSpPr>
            <a:spLocks noGrp="1"/>
          </p:cNvSpPr>
          <p:nvPr>
            <p:ph type="ftr" sz="quarter" idx="28"/>
          </p:nvPr>
        </p:nvSpPr>
        <p:spPr>
          <a:xfrm>
            <a:off x="484632" y="6217920"/>
            <a:ext cx="4114800" cy="365125"/>
          </a:xfrm>
        </p:spPr>
        <p:txBody>
          <a:bodyPr/>
          <a:lstStyle/>
          <a:p>
            <a:r>
              <a:rPr lang="vi-VN" noProof="0"/>
              <a:t>Phần phân tích</a:t>
            </a:r>
            <a:endParaRPr lang="en-US" noProof="0" dirty="0"/>
          </a:p>
        </p:txBody>
      </p:sp>
      <p:pic>
        <p:nvPicPr>
          <p:cNvPr id="2" name="Picture 1">
            <a:extLst>
              <a:ext uri="{FF2B5EF4-FFF2-40B4-BE49-F238E27FC236}">
                <a16:creationId xmlns:a16="http://schemas.microsoft.com/office/drawing/2014/main" id="{28BEA1C2-C8A9-4E2E-79FD-11018C477EAA}"/>
              </a:ext>
            </a:extLst>
          </p:cNvPr>
          <p:cNvPicPr>
            <a:picLocks noChangeAspect="1"/>
          </p:cNvPicPr>
          <p:nvPr/>
        </p:nvPicPr>
        <p:blipFill>
          <a:blip r:embed="rId2"/>
          <a:stretch>
            <a:fillRect/>
          </a:stretch>
        </p:blipFill>
        <p:spPr>
          <a:xfrm>
            <a:off x="239484" y="150901"/>
            <a:ext cx="8908106" cy="6249581"/>
          </a:xfrm>
          <a:prstGeom prst="rect">
            <a:avLst/>
          </a:prstGeom>
        </p:spPr>
      </p:pic>
    </p:spTree>
    <p:extLst>
      <p:ext uri="{BB962C8B-B14F-4D97-AF65-F5344CB8AC3E}">
        <p14:creationId xmlns:p14="http://schemas.microsoft.com/office/powerpoint/2010/main" val="2942844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5F14758-5131-B728-D9DE-76B25E72D591}"/>
              </a:ext>
            </a:extLst>
          </p:cNvPr>
          <p:cNvSpPr>
            <a:spLocks noGrp="1"/>
          </p:cNvSpPr>
          <p:nvPr>
            <p:ph type="title"/>
          </p:nvPr>
        </p:nvSpPr>
        <p:spPr>
          <a:xfrm>
            <a:off x="8152403" y="2719501"/>
            <a:ext cx="3405675" cy="709499"/>
          </a:xfrm>
        </p:spPr>
        <p:txBody>
          <a:bodyPr/>
          <a:lstStyle/>
          <a:p>
            <a:pPr algn="ctr"/>
            <a:r>
              <a:rPr lang="en-US"/>
              <a:t>Lược</a:t>
            </a:r>
            <a:r>
              <a:rPr lang="vi-VN"/>
              <a:t> đồ </a:t>
            </a:r>
            <a:br>
              <a:rPr lang="vi-VN"/>
            </a:br>
            <a:r>
              <a:rPr lang="vi-VN"/>
              <a:t>cơ sở dữ liệu</a:t>
            </a:r>
            <a:endParaRPr lang="en-US"/>
          </a:p>
        </p:txBody>
      </p:sp>
      <p:sp>
        <p:nvSpPr>
          <p:cNvPr id="6" name="Footer Placeholder 3">
            <a:extLst>
              <a:ext uri="{FF2B5EF4-FFF2-40B4-BE49-F238E27FC236}">
                <a16:creationId xmlns:a16="http://schemas.microsoft.com/office/drawing/2014/main" id="{891065A1-F4A3-C923-B859-E15A361A93AE}"/>
              </a:ext>
            </a:extLst>
          </p:cNvPr>
          <p:cNvSpPr>
            <a:spLocks noGrp="1"/>
          </p:cNvSpPr>
          <p:nvPr>
            <p:ph type="ftr" sz="quarter" idx="28"/>
          </p:nvPr>
        </p:nvSpPr>
        <p:spPr>
          <a:xfrm>
            <a:off x="484632" y="6217920"/>
            <a:ext cx="4114800" cy="365125"/>
          </a:xfrm>
        </p:spPr>
        <p:txBody>
          <a:bodyPr/>
          <a:lstStyle/>
          <a:p>
            <a:r>
              <a:rPr lang="vi-VN" noProof="0"/>
              <a:t>Phần phân tích</a:t>
            </a:r>
            <a:endParaRPr lang="en-US" noProof="0" dirty="0"/>
          </a:p>
        </p:txBody>
      </p:sp>
      <p:pic>
        <p:nvPicPr>
          <p:cNvPr id="2050" name="Picture 2">
            <a:extLst>
              <a:ext uri="{FF2B5EF4-FFF2-40B4-BE49-F238E27FC236}">
                <a16:creationId xmlns:a16="http://schemas.microsoft.com/office/drawing/2014/main" id="{B07AA88F-B070-E3DF-A7F4-08C786C52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1" y="274955"/>
            <a:ext cx="8109320" cy="6038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851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C636666-D4F5-99FF-B8D0-0903D58846D5}"/>
              </a:ext>
            </a:extLst>
          </p:cNvPr>
          <p:cNvSpPr>
            <a:spLocks noGrp="1"/>
          </p:cNvSpPr>
          <p:nvPr>
            <p:ph type="title"/>
          </p:nvPr>
        </p:nvSpPr>
        <p:spPr>
          <a:xfrm>
            <a:off x="8152403" y="3074250"/>
            <a:ext cx="3405675" cy="709499"/>
          </a:xfrm>
        </p:spPr>
        <p:txBody>
          <a:bodyPr/>
          <a:lstStyle/>
          <a:p>
            <a:pPr algn="ctr"/>
            <a:r>
              <a:rPr lang="vi-VN"/>
              <a:t>Sơ đồ luồng màn hình</a:t>
            </a:r>
            <a:endParaRPr lang="en-US"/>
          </a:p>
        </p:txBody>
      </p:sp>
      <p:sp>
        <p:nvSpPr>
          <p:cNvPr id="6" name="Footer Placeholder 3">
            <a:extLst>
              <a:ext uri="{FF2B5EF4-FFF2-40B4-BE49-F238E27FC236}">
                <a16:creationId xmlns:a16="http://schemas.microsoft.com/office/drawing/2014/main" id="{B5EC70E9-567C-BA6E-5656-98555022E73B}"/>
              </a:ext>
            </a:extLst>
          </p:cNvPr>
          <p:cNvSpPr>
            <a:spLocks noGrp="1"/>
          </p:cNvSpPr>
          <p:nvPr>
            <p:ph type="ftr" sz="quarter" idx="28"/>
          </p:nvPr>
        </p:nvSpPr>
        <p:spPr>
          <a:xfrm>
            <a:off x="484632" y="6217920"/>
            <a:ext cx="1166886" cy="365125"/>
          </a:xfrm>
        </p:spPr>
        <p:txBody>
          <a:bodyPr/>
          <a:lstStyle/>
          <a:p>
            <a:r>
              <a:rPr lang="vi-VN" noProof="0"/>
              <a:t>Phần phân tích</a:t>
            </a:r>
            <a:endParaRPr lang="en-US" noProof="0" dirty="0"/>
          </a:p>
        </p:txBody>
      </p:sp>
      <p:pic>
        <p:nvPicPr>
          <p:cNvPr id="9" name="image21.png">
            <a:extLst>
              <a:ext uri="{FF2B5EF4-FFF2-40B4-BE49-F238E27FC236}">
                <a16:creationId xmlns:a16="http://schemas.microsoft.com/office/drawing/2014/main" id="{26C4BD11-1CF4-C51A-4AAB-8BE524F817DF}"/>
              </a:ext>
            </a:extLst>
          </p:cNvPr>
          <p:cNvPicPr/>
          <p:nvPr/>
        </p:nvPicPr>
        <p:blipFill>
          <a:blip r:embed="rId2">
            <a:extLst>
              <a:ext uri="{28A0092B-C50C-407E-A947-70E740481C1C}">
                <a14:useLocalDpi xmlns:a14="http://schemas.microsoft.com/office/drawing/2010/main" val="0"/>
              </a:ext>
            </a:extLst>
          </a:blip>
          <a:srcRect/>
          <a:stretch>
            <a:fillRect/>
          </a:stretch>
        </p:blipFill>
        <p:spPr>
          <a:xfrm>
            <a:off x="8423501" y="1885367"/>
            <a:ext cx="962025" cy="400050"/>
          </a:xfrm>
          <a:prstGeom prst="rect">
            <a:avLst/>
          </a:prstGeom>
          <a:ln/>
        </p:spPr>
      </p:pic>
      <p:sp>
        <p:nvSpPr>
          <p:cNvPr id="10" name="Rectangle 9">
            <a:extLst>
              <a:ext uri="{FF2B5EF4-FFF2-40B4-BE49-F238E27FC236}">
                <a16:creationId xmlns:a16="http://schemas.microsoft.com/office/drawing/2014/main" id="{76BBD369-5246-381F-E0D1-9F531588374F}"/>
              </a:ext>
            </a:extLst>
          </p:cNvPr>
          <p:cNvSpPr/>
          <p:nvPr/>
        </p:nvSpPr>
        <p:spPr>
          <a:xfrm>
            <a:off x="8423501" y="1189840"/>
            <a:ext cx="962024" cy="400050"/>
          </a:xfrm>
          <a:prstGeom prst="rect">
            <a:avLst/>
          </a:prstGeom>
          <a:solidFill>
            <a:srgbClr val="A8D08C"/>
          </a:solidFill>
          <a:ln w="12700" cap="flat" cmpd="sng">
            <a:solidFill>
              <a:srgbClr val="42719B"/>
            </a:solidFill>
            <a:prstDash val="solid"/>
            <a:miter lim="800000"/>
            <a:headEnd type="none" w="sm" len="sm"/>
            <a:tailEnd type="none" w="sm" len="sm"/>
          </a:ln>
        </p:spPr>
        <p:txBody>
          <a:bodyPr spcFirstLastPara="1" wrap="square" lIns="91425" tIns="91425" rIns="91425" bIns="91425" anchor="ctr" anchorCtr="0">
            <a:noAutofit/>
          </a:bodyPr>
          <a:lstStyle/>
          <a:p>
            <a:pPr marL="0" marR="0">
              <a:lnSpc>
                <a:spcPct val="107000"/>
              </a:lnSpc>
              <a:spcBef>
                <a:spcPts val="0"/>
              </a:spcBef>
              <a:spcAft>
                <a:spcPts val="0"/>
              </a:spcAft>
            </a:pPr>
            <a:r>
              <a:rPr lang="en-US" sz="1100">
                <a:effectLst/>
                <a:latin typeface="Calibri" panose="020F0502020204030204" pitchFamily="34" charset="0"/>
                <a:ea typeface="Calibri" panose="020F0502020204030204" pitchFamily="34" charset="0"/>
              </a:rPr>
              <a:t> </a:t>
            </a:r>
          </a:p>
        </p:txBody>
      </p:sp>
      <p:sp>
        <p:nvSpPr>
          <p:cNvPr id="12" name="TextBox 11">
            <a:extLst>
              <a:ext uri="{FF2B5EF4-FFF2-40B4-BE49-F238E27FC236}">
                <a16:creationId xmlns:a16="http://schemas.microsoft.com/office/drawing/2014/main" id="{D10E215F-E882-079D-E996-B48AD3C696AF}"/>
              </a:ext>
            </a:extLst>
          </p:cNvPr>
          <p:cNvSpPr txBox="1"/>
          <p:nvPr/>
        </p:nvSpPr>
        <p:spPr>
          <a:xfrm>
            <a:off x="9543240" y="1205199"/>
            <a:ext cx="1203649" cy="369332"/>
          </a:xfrm>
          <a:prstGeom prst="rect">
            <a:avLst/>
          </a:prstGeom>
          <a:noFill/>
        </p:spPr>
        <p:txBody>
          <a:bodyPr wrap="square">
            <a:spAutoFit/>
          </a:bodyPr>
          <a:lstStyle/>
          <a:p>
            <a:r>
              <a:rPr lang="en-US" sz="1800">
                <a:solidFill>
                  <a:srgbClr val="70AD47"/>
                </a:solidFill>
                <a:effectLst/>
                <a:latin typeface="Times New Roman" panose="02020603050405020304" pitchFamily="18" charset="0"/>
                <a:ea typeface="Times New Roman" panose="02020603050405020304" pitchFamily="18" charset="0"/>
              </a:rPr>
              <a:t>Nhân Viên </a:t>
            </a:r>
            <a:endParaRPr lang="en-US"/>
          </a:p>
        </p:txBody>
      </p:sp>
      <p:sp>
        <p:nvSpPr>
          <p:cNvPr id="14" name="TextBox 13">
            <a:extLst>
              <a:ext uri="{FF2B5EF4-FFF2-40B4-BE49-F238E27FC236}">
                <a16:creationId xmlns:a16="http://schemas.microsoft.com/office/drawing/2014/main" id="{98AA5E93-C478-D479-E2A5-F8C833CA97D2}"/>
              </a:ext>
            </a:extLst>
          </p:cNvPr>
          <p:cNvSpPr txBox="1"/>
          <p:nvPr/>
        </p:nvSpPr>
        <p:spPr>
          <a:xfrm>
            <a:off x="9543240" y="1900726"/>
            <a:ext cx="1642188" cy="369332"/>
          </a:xfrm>
          <a:prstGeom prst="rect">
            <a:avLst/>
          </a:prstGeom>
          <a:noFill/>
        </p:spPr>
        <p:txBody>
          <a:bodyPr wrap="square">
            <a:spAutoFit/>
          </a:bodyPr>
          <a:lstStyle/>
          <a:p>
            <a:r>
              <a:rPr lang="en-US" sz="1800">
                <a:solidFill>
                  <a:srgbClr val="4A86E8"/>
                </a:solidFill>
                <a:effectLst/>
                <a:latin typeface="Times New Roman" panose="02020603050405020304" pitchFamily="18" charset="0"/>
                <a:ea typeface="Times New Roman" panose="02020603050405020304" pitchFamily="18" charset="0"/>
              </a:rPr>
              <a:t>Người Quản Lý </a:t>
            </a:r>
            <a:endParaRPr lang="en-US"/>
          </a:p>
        </p:txBody>
      </p:sp>
      <p:pic>
        <p:nvPicPr>
          <p:cNvPr id="1026" name="Picture 2">
            <a:extLst>
              <a:ext uri="{FF2B5EF4-FFF2-40B4-BE49-F238E27FC236}">
                <a16:creationId xmlns:a16="http://schemas.microsoft.com/office/drawing/2014/main" id="{318624D3-31C2-8AEF-6662-1FBE3D55F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29" y="102637"/>
            <a:ext cx="8135157" cy="6643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105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F80C-FEC9-BBD0-04F3-88BB87F80A01}"/>
              </a:ext>
            </a:extLst>
          </p:cNvPr>
          <p:cNvSpPr>
            <a:spLocks noGrp="1"/>
          </p:cNvSpPr>
          <p:nvPr>
            <p:ph type="title"/>
          </p:nvPr>
        </p:nvSpPr>
        <p:spPr>
          <a:xfrm>
            <a:off x="581709" y="721538"/>
            <a:ext cx="2124169" cy="696715"/>
          </a:xfrm>
        </p:spPr>
        <p:txBody>
          <a:bodyPr/>
          <a:lstStyle/>
          <a:p>
            <a:r>
              <a:rPr lang="vi-VN" dirty="0"/>
              <a:t>Yêu cầu</a:t>
            </a:r>
            <a:endParaRPr lang="en-ID" dirty="0"/>
          </a:p>
        </p:txBody>
      </p:sp>
      <p:sp>
        <p:nvSpPr>
          <p:cNvPr id="4" name="Footer Placeholder 3">
            <a:extLst>
              <a:ext uri="{FF2B5EF4-FFF2-40B4-BE49-F238E27FC236}">
                <a16:creationId xmlns:a16="http://schemas.microsoft.com/office/drawing/2014/main" id="{FAD94631-4CC3-738C-F41B-79217071E7CB}"/>
              </a:ext>
            </a:extLst>
          </p:cNvPr>
          <p:cNvSpPr>
            <a:spLocks noGrp="1"/>
          </p:cNvSpPr>
          <p:nvPr>
            <p:ph type="ftr" sz="quarter" idx="28"/>
          </p:nvPr>
        </p:nvSpPr>
        <p:spPr/>
        <p:txBody>
          <a:bodyPr/>
          <a:lstStyle/>
          <a:p>
            <a:r>
              <a:rPr lang="en-US" noProof="0"/>
              <a:t>Presentation Title</a:t>
            </a:r>
            <a:endParaRPr lang="en-US" noProof="0" dirty="0"/>
          </a:p>
        </p:txBody>
      </p:sp>
      <p:sp>
        <p:nvSpPr>
          <p:cNvPr id="7" name="TextBox 6">
            <a:extLst>
              <a:ext uri="{FF2B5EF4-FFF2-40B4-BE49-F238E27FC236}">
                <a16:creationId xmlns:a16="http://schemas.microsoft.com/office/drawing/2014/main" id="{761A097B-344A-9183-062E-6C28AA60E22D}"/>
              </a:ext>
            </a:extLst>
          </p:cNvPr>
          <p:cNvSpPr txBox="1"/>
          <p:nvPr/>
        </p:nvSpPr>
        <p:spPr>
          <a:xfrm>
            <a:off x="8052319" y="447869"/>
            <a:ext cx="2519266" cy="369332"/>
          </a:xfrm>
          <a:prstGeom prst="rect">
            <a:avLst/>
          </a:prstGeom>
        </p:spPr>
        <p:txBody>
          <a:bodyPr wrap="square" rtlCol="0">
            <a:spAutoFit/>
          </a:bodyPr>
          <a:lstStyle/>
          <a:p>
            <a:pPr marL="0" indent="0" algn="ctr">
              <a:lnSpc>
                <a:spcPct val="100000"/>
              </a:lnSpc>
              <a:spcBef>
                <a:spcPts val="0"/>
              </a:spcBef>
              <a:buFontTx/>
              <a:buNone/>
            </a:pPr>
            <a:r>
              <a:rPr lang="vi-VN" sz="1800" dirty="0">
                <a:solidFill>
                  <a:prstClr val="white"/>
                </a:solidFill>
                <a:latin typeface="Posterama" panose="020B0504020200020000" pitchFamily="34" charset="0"/>
                <a:ea typeface="微软雅黑"/>
                <a:cs typeface="Posterama" panose="020B0504020200020000" pitchFamily="34" charset="0"/>
              </a:rPr>
              <a:t>Hiện thực ứng dụng</a:t>
            </a:r>
            <a:endParaRPr lang="en-ID" sz="1800" dirty="0">
              <a:solidFill>
                <a:prstClr val="white"/>
              </a:solidFill>
              <a:latin typeface="Posterama" panose="020B0504020200020000" pitchFamily="34" charset="0"/>
              <a:ea typeface="微软雅黑"/>
              <a:cs typeface="Posterama" panose="020B0504020200020000" pitchFamily="34" charset="0"/>
            </a:endParaRPr>
          </a:p>
        </p:txBody>
      </p:sp>
      <p:sp>
        <p:nvSpPr>
          <p:cNvPr id="8" name="TextBox 7">
            <a:extLst>
              <a:ext uri="{FF2B5EF4-FFF2-40B4-BE49-F238E27FC236}">
                <a16:creationId xmlns:a16="http://schemas.microsoft.com/office/drawing/2014/main" id="{28D9F476-8255-264D-BE47-9471D4AB90A5}"/>
              </a:ext>
            </a:extLst>
          </p:cNvPr>
          <p:cNvSpPr txBox="1"/>
          <p:nvPr/>
        </p:nvSpPr>
        <p:spPr>
          <a:xfrm>
            <a:off x="690465" y="2230016"/>
            <a:ext cx="2771191" cy="523220"/>
          </a:xfrm>
          <a:prstGeom prst="rect">
            <a:avLst/>
          </a:prstGeom>
        </p:spPr>
        <p:txBody>
          <a:bodyPr wrap="square" rtlCol="0">
            <a:spAutoFit/>
          </a:bodyPr>
          <a:lstStyle/>
          <a:p>
            <a:pPr marL="0" indent="0" algn="ctr">
              <a:lnSpc>
                <a:spcPct val="100000"/>
              </a:lnSpc>
              <a:spcBef>
                <a:spcPts val="0"/>
              </a:spcBef>
              <a:buFontTx/>
              <a:buNone/>
            </a:pPr>
            <a:r>
              <a:rPr lang="vi-VN" sz="2800" dirty="0">
                <a:solidFill>
                  <a:prstClr val="white"/>
                </a:solidFill>
                <a:latin typeface="Posterama" panose="020B0504020200020000" pitchFamily="34" charset="0"/>
                <a:ea typeface="微软雅黑"/>
                <a:cs typeface="Posterama" panose="020B0504020200020000" pitchFamily="34" charset="0"/>
              </a:rPr>
              <a:t>1. Phần cứng</a:t>
            </a:r>
            <a:endParaRPr lang="en-ID" sz="2800" dirty="0">
              <a:solidFill>
                <a:prstClr val="white"/>
              </a:solidFill>
              <a:latin typeface="Posterama" panose="020B0504020200020000" pitchFamily="34" charset="0"/>
              <a:ea typeface="微软雅黑"/>
              <a:cs typeface="Posterama" panose="020B0504020200020000" pitchFamily="34" charset="0"/>
            </a:endParaRPr>
          </a:p>
        </p:txBody>
      </p:sp>
      <p:sp>
        <p:nvSpPr>
          <p:cNvPr id="10" name="TextBox 9">
            <a:extLst>
              <a:ext uri="{FF2B5EF4-FFF2-40B4-BE49-F238E27FC236}">
                <a16:creationId xmlns:a16="http://schemas.microsoft.com/office/drawing/2014/main" id="{0B191F4E-A209-A1C0-6EE4-102F43E5C091}"/>
              </a:ext>
            </a:extLst>
          </p:cNvPr>
          <p:cNvSpPr txBox="1"/>
          <p:nvPr/>
        </p:nvSpPr>
        <p:spPr>
          <a:xfrm>
            <a:off x="895739" y="3937518"/>
            <a:ext cx="2425959" cy="523220"/>
          </a:xfrm>
          <a:prstGeom prst="rect">
            <a:avLst/>
          </a:prstGeom>
        </p:spPr>
        <p:txBody>
          <a:bodyPr wrap="square" rtlCol="0">
            <a:spAutoFit/>
          </a:bodyPr>
          <a:lstStyle/>
          <a:p>
            <a:pPr marL="0" indent="0" algn="ctr">
              <a:lnSpc>
                <a:spcPct val="100000"/>
              </a:lnSpc>
              <a:spcBef>
                <a:spcPts val="0"/>
              </a:spcBef>
              <a:buFontTx/>
              <a:buNone/>
            </a:pPr>
            <a:r>
              <a:rPr lang="vi-VN" sz="2800" dirty="0">
                <a:solidFill>
                  <a:prstClr val="white"/>
                </a:solidFill>
                <a:latin typeface="Posterama" panose="020B0504020200020000" pitchFamily="34" charset="0"/>
                <a:ea typeface="微软雅黑"/>
                <a:cs typeface="Posterama" panose="020B0504020200020000" pitchFamily="34" charset="0"/>
              </a:rPr>
              <a:t>2. Phần mềm</a:t>
            </a:r>
            <a:endParaRPr lang="en-ID" sz="2800" dirty="0">
              <a:solidFill>
                <a:prstClr val="white"/>
              </a:solidFill>
              <a:latin typeface="Posterama" panose="020B0504020200020000" pitchFamily="34" charset="0"/>
              <a:ea typeface="微软雅黑"/>
              <a:cs typeface="Posterama" panose="020B0504020200020000" pitchFamily="34" charset="0"/>
            </a:endParaRPr>
          </a:p>
        </p:txBody>
      </p:sp>
      <p:sp>
        <p:nvSpPr>
          <p:cNvPr id="11" name="TextBox 10">
            <a:extLst>
              <a:ext uri="{FF2B5EF4-FFF2-40B4-BE49-F238E27FC236}">
                <a16:creationId xmlns:a16="http://schemas.microsoft.com/office/drawing/2014/main" id="{BB90D61A-3559-AC59-0AEE-66A0F8D575EA}"/>
              </a:ext>
            </a:extLst>
          </p:cNvPr>
          <p:cNvSpPr txBox="1"/>
          <p:nvPr/>
        </p:nvSpPr>
        <p:spPr>
          <a:xfrm>
            <a:off x="1576873" y="2855167"/>
            <a:ext cx="8994712" cy="954107"/>
          </a:xfrm>
          <a:prstGeom prst="rect">
            <a:avLst/>
          </a:prstGeom>
        </p:spPr>
        <p:txBody>
          <a:bodyPr wrap="square" rtlCol="0">
            <a:spAutoFit/>
          </a:bodyPr>
          <a:lstStyle/>
          <a:p>
            <a:pPr marL="0" indent="0" algn="ctr">
              <a:lnSpc>
                <a:spcPct val="100000"/>
              </a:lnSpc>
              <a:spcBef>
                <a:spcPts val="0"/>
              </a:spcBef>
              <a:buFontTx/>
              <a:buNone/>
            </a:pPr>
            <a:r>
              <a:rPr lang="en-ID" sz="2800" dirty="0" err="1">
                <a:solidFill>
                  <a:prstClr val="white"/>
                </a:solidFill>
                <a:latin typeface="Posterama" panose="020B0504020200020000" pitchFamily="34" charset="0"/>
                <a:ea typeface="微软雅黑"/>
                <a:cs typeface="Posterama" panose="020B0504020200020000" pitchFamily="34" charset="0"/>
              </a:rPr>
              <a:t>Máy</a:t>
            </a:r>
            <a:r>
              <a:rPr lang="en-ID" sz="2800" dirty="0">
                <a:solidFill>
                  <a:prstClr val="white"/>
                </a:solidFill>
                <a:latin typeface="Posterama" panose="020B0504020200020000" pitchFamily="34" charset="0"/>
                <a:ea typeface="微软雅黑"/>
                <a:cs typeface="Posterama" panose="020B0504020200020000" pitchFamily="34" charset="0"/>
              </a:rPr>
              <a:t> </a:t>
            </a:r>
            <a:r>
              <a:rPr lang="en-ID" sz="2800" dirty="0" err="1">
                <a:solidFill>
                  <a:prstClr val="white"/>
                </a:solidFill>
                <a:latin typeface="Posterama" panose="020B0504020200020000" pitchFamily="34" charset="0"/>
                <a:ea typeface="微软雅黑"/>
                <a:cs typeface="Posterama" panose="020B0504020200020000" pitchFamily="34" charset="0"/>
              </a:rPr>
              <a:t>tính</a:t>
            </a:r>
            <a:r>
              <a:rPr lang="en-ID" sz="2800" dirty="0">
                <a:solidFill>
                  <a:prstClr val="white"/>
                </a:solidFill>
                <a:latin typeface="Posterama" panose="020B0504020200020000" pitchFamily="34" charset="0"/>
                <a:ea typeface="微软雅黑"/>
                <a:cs typeface="Posterama" panose="020B0504020200020000" pitchFamily="34" charset="0"/>
              </a:rPr>
              <a:t> </a:t>
            </a:r>
            <a:r>
              <a:rPr lang="en-ID" sz="2800">
                <a:solidFill>
                  <a:prstClr val="white"/>
                </a:solidFill>
                <a:latin typeface="Posterama" panose="020B0504020200020000" pitchFamily="34" charset="0"/>
                <a:ea typeface="微软雅黑"/>
                <a:cs typeface="Posterama" panose="020B0504020200020000" pitchFamily="34" charset="0"/>
              </a:rPr>
              <a:t>windows 11 </a:t>
            </a:r>
            <a:r>
              <a:rPr lang="en-ID" sz="2800" dirty="0" err="1">
                <a:solidFill>
                  <a:prstClr val="white"/>
                </a:solidFill>
                <a:latin typeface="Posterama" panose="020B0504020200020000" pitchFamily="34" charset="0"/>
                <a:ea typeface="微软雅黑"/>
                <a:cs typeface="Posterama" panose="020B0504020200020000" pitchFamily="34" charset="0"/>
              </a:rPr>
              <a:t>trở</a:t>
            </a:r>
            <a:r>
              <a:rPr lang="en-ID" sz="2800" dirty="0">
                <a:solidFill>
                  <a:prstClr val="white"/>
                </a:solidFill>
                <a:latin typeface="Posterama" panose="020B0504020200020000" pitchFamily="34" charset="0"/>
                <a:ea typeface="微软雅黑"/>
                <a:cs typeface="Posterama" panose="020B0504020200020000" pitchFamily="34" charset="0"/>
              </a:rPr>
              <a:t> </a:t>
            </a:r>
            <a:r>
              <a:rPr lang="en-ID" sz="2800" dirty="0" err="1">
                <a:solidFill>
                  <a:prstClr val="white"/>
                </a:solidFill>
                <a:latin typeface="Posterama" panose="020B0504020200020000" pitchFamily="34" charset="0"/>
                <a:ea typeface="微软雅黑"/>
                <a:cs typeface="Posterama" panose="020B0504020200020000" pitchFamily="34" charset="0"/>
              </a:rPr>
              <a:t>lên</a:t>
            </a:r>
            <a:r>
              <a:rPr lang="en-ID" sz="2800" dirty="0">
                <a:solidFill>
                  <a:prstClr val="white"/>
                </a:solidFill>
                <a:latin typeface="Posterama" panose="020B0504020200020000" pitchFamily="34" charset="0"/>
                <a:ea typeface="微软雅黑"/>
                <a:cs typeface="Posterama" panose="020B0504020200020000" pitchFamily="34" charset="0"/>
              </a:rPr>
              <a:t>, RAM </a:t>
            </a:r>
            <a:r>
              <a:rPr lang="en-ID" sz="2800" dirty="0" err="1">
                <a:solidFill>
                  <a:prstClr val="white"/>
                </a:solidFill>
                <a:latin typeface="Posterama" panose="020B0504020200020000" pitchFamily="34" charset="0"/>
                <a:ea typeface="微软雅黑"/>
                <a:cs typeface="Posterama" panose="020B0504020200020000" pitchFamily="34" charset="0"/>
              </a:rPr>
              <a:t>tối</a:t>
            </a:r>
            <a:r>
              <a:rPr lang="en-ID" sz="2800" dirty="0">
                <a:solidFill>
                  <a:prstClr val="white"/>
                </a:solidFill>
                <a:latin typeface="Posterama" panose="020B0504020200020000" pitchFamily="34" charset="0"/>
                <a:ea typeface="微软雅黑"/>
                <a:cs typeface="Posterama" panose="020B0504020200020000" pitchFamily="34" charset="0"/>
              </a:rPr>
              <a:t> </a:t>
            </a:r>
            <a:r>
              <a:rPr lang="en-ID" sz="2800" dirty="0" err="1">
                <a:solidFill>
                  <a:prstClr val="white"/>
                </a:solidFill>
                <a:latin typeface="Posterama" panose="020B0504020200020000" pitchFamily="34" charset="0"/>
                <a:ea typeface="微软雅黑"/>
                <a:cs typeface="Posterama" panose="020B0504020200020000" pitchFamily="34" charset="0"/>
              </a:rPr>
              <a:t>thiểu</a:t>
            </a:r>
            <a:r>
              <a:rPr lang="en-ID" sz="2800" dirty="0">
                <a:solidFill>
                  <a:prstClr val="white"/>
                </a:solidFill>
                <a:latin typeface="Posterama" panose="020B0504020200020000" pitchFamily="34" charset="0"/>
                <a:ea typeface="微软雅黑"/>
                <a:cs typeface="Posterama" panose="020B0504020200020000" pitchFamily="34" charset="0"/>
              </a:rPr>
              <a:t> </a:t>
            </a:r>
            <a:r>
              <a:rPr lang="en-ID" sz="2800" dirty="0" err="1">
                <a:solidFill>
                  <a:prstClr val="white"/>
                </a:solidFill>
                <a:latin typeface="Posterama" panose="020B0504020200020000" pitchFamily="34" charset="0"/>
                <a:ea typeface="微软雅黑"/>
                <a:cs typeface="Posterama" panose="020B0504020200020000" pitchFamily="34" charset="0"/>
              </a:rPr>
              <a:t>8GB</a:t>
            </a:r>
            <a:r>
              <a:rPr lang="en-ID" sz="2800" dirty="0">
                <a:solidFill>
                  <a:prstClr val="white"/>
                </a:solidFill>
                <a:latin typeface="Posterama" panose="020B0504020200020000" pitchFamily="34" charset="0"/>
                <a:ea typeface="微软雅黑"/>
                <a:cs typeface="Posterama" panose="020B0504020200020000" pitchFamily="34" charset="0"/>
              </a:rPr>
              <a:t>, </a:t>
            </a:r>
            <a:r>
              <a:rPr lang="en-ID" sz="2800">
                <a:solidFill>
                  <a:prstClr val="white"/>
                </a:solidFill>
                <a:latin typeface="Posterama" panose="020B0504020200020000" pitchFamily="34" charset="0"/>
                <a:ea typeface="微软雅黑"/>
                <a:cs typeface="Posterama" panose="020B0504020200020000" pitchFamily="34" charset="0"/>
              </a:rPr>
              <a:t>HDD 512 GB</a:t>
            </a:r>
            <a:r>
              <a:rPr lang="en-ID" sz="2800" dirty="0">
                <a:solidFill>
                  <a:prstClr val="white"/>
                </a:solidFill>
                <a:latin typeface="Posterama" panose="020B0504020200020000" pitchFamily="34" charset="0"/>
                <a:ea typeface="微软雅黑"/>
                <a:cs typeface="Posterama" panose="020B0504020200020000" pitchFamily="34" charset="0"/>
              </a:rPr>
              <a:t>, </a:t>
            </a:r>
            <a:r>
              <a:rPr lang="en-ID" sz="2800">
                <a:solidFill>
                  <a:prstClr val="white"/>
                </a:solidFill>
                <a:latin typeface="Posterama" panose="020B0504020200020000" pitchFamily="34" charset="0"/>
                <a:ea typeface="微软雅黑"/>
                <a:cs typeface="Posterama" panose="020B0504020200020000" pitchFamily="34" charset="0"/>
              </a:rPr>
              <a:t>core i5 11th</a:t>
            </a:r>
            <a:endParaRPr lang="en-ID" sz="2800" dirty="0">
              <a:solidFill>
                <a:prstClr val="white"/>
              </a:solidFill>
              <a:latin typeface="Posterama" panose="020B0504020200020000" pitchFamily="34" charset="0"/>
              <a:ea typeface="微软雅黑"/>
              <a:cs typeface="Posterama" panose="020B0504020200020000" pitchFamily="34" charset="0"/>
            </a:endParaRPr>
          </a:p>
        </p:txBody>
      </p:sp>
      <p:sp>
        <p:nvSpPr>
          <p:cNvPr id="6" name="TextBox 5">
            <a:extLst>
              <a:ext uri="{FF2B5EF4-FFF2-40B4-BE49-F238E27FC236}">
                <a16:creationId xmlns:a16="http://schemas.microsoft.com/office/drawing/2014/main" id="{A8CBCB2B-E798-2C81-8595-C424F2715045}"/>
              </a:ext>
            </a:extLst>
          </p:cNvPr>
          <p:cNvSpPr txBox="1"/>
          <p:nvPr/>
        </p:nvSpPr>
        <p:spPr>
          <a:xfrm>
            <a:off x="2500604" y="4506686"/>
            <a:ext cx="5551715" cy="1384995"/>
          </a:xfrm>
          <a:prstGeom prst="rect">
            <a:avLst/>
          </a:prstGeom>
        </p:spPr>
        <p:txBody>
          <a:bodyPr wrap="square" rtlCol="0">
            <a:spAutoFit/>
          </a:bodyPr>
          <a:lstStyle/>
          <a:p>
            <a:pPr marL="0" indent="0" algn="ctr">
              <a:lnSpc>
                <a:spcPct val="100000"/>
              </a:lnSpc>
              <a:spcBef>
                <a:spcPts val="0"/>
              </a:spcBef>
              <a:buFontTx/>
              <a:buNone/>
            </a:pPr>
            <a:r>
              <a:rPr lang="en-US" sz="2800">
                <a:solidFill>
                  <a:prstClr val="white"/>
                </a:solidFill>
                <a:latin typeface="Posterama" panose="020B0504020200020000" pitchFamily="34" charset="0"/>
                <a:ea typeface="微软雅黑"/>
                <a:cs typeface="Posterama" panose="020B0504020200020000" pitchFamily="34" charset="0"/>
              </a:rPr>
              <a:t>Apache NetBeans IDE 20</a:t>
            </a:r>
          </a:p>
          <a:p>
            <a:pPr marL="0" indent="0" algn="ctr">
              <a:lnSpc>
                <a:spcPct val="100000"/>
              </a:lnSpc>
              <a:spcBef>
                <a:spcPts val="0"/>
              </a:spcBef>
              <a:buFontTx/>
              <a:buNone/>
            </a:pPr>
            <a:r>
              <a:rPr lang="en-US" sz="2800">
                <a:solidFill>
                  <a:prstClr val="white"/>
                </a:solidFill>
                <a:latin typeface="Posterama" panose="020B0504020200020000" pitchFamily="34" charset="0"/>
                <a:ea typeface="微软雅黑"/>
                <a:cs typeface="Posterama" panose="020B0504020200020000" pitchFamily="34" charset="0"/>
              </a:rPr>
              <a:t>Microsoft SQL Server 2018</a:t>
            </a:r>
          </a:p>
          <a:p>
            <a:pPr marL="0" indent="0" algn="ctr">
              <a:lnSpc>
                <a:spcPct val="100000"/>
              </a:lnSpc>
              <a:spcBef>
                <a:spcPts val="0"/>
              </a:spcBef>
              <a:buFontTx/>
              <a:buNone/>
            </a:pPr>
            <a:r>
              <a:rPr lang="en-US" sz="2800">
                <a:solidFill>
                  <a:prstClr val="white"/>
                </a:solidFill>
                <a:latin typeface="Posterama" panose="020B0504020200020000" pitchFamily="34" charset="0"/>
                <a:ea typeface="微软雅黑"/>
                <a:cs typeface="Posterama" panose="020B0504020200020000" pitchFamily="34" charset="0"/>
              </a:rPr>
              <a:t>Microsoft Windows 11</a:t>
            </a:r>
          </a:p>
        </p:txBody>
      </p:sp>
    </p:spTree>
    <p:extLst>
      <p:ext uri="{BB962C8B-B14F-4D97-AF65-F5344CB8AC3E}">
        <p14:creationId xmlns:p14="http://schemas.microsoft.com/office/powerpoint/2010/main" val="201828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C636666-D4F5-99FF-B8D0-0903D58846D5}"/>
              </a:ext>
            </a:extLst>
          </p:cNvPr>
          <p:cNvSpPr>
            <a:spLocks noGrp="1"/>
          </p:cNvSpPr>
          <p:nvPr>
            <p:ph type="title"/>
          </p:nvPr>
        </p:nvSpPr>
        <p:spPr>
          <a:xfrm>
            <a:off x="8152403" y="3074250"/>
            <a:ext cx="3405675" cy="709499"/>
          </a:xfrm>
        </p:spPr>
        <p:txBody>
          <a:bodyPr/>
          <a:lstStyle/>
          <a:p>
            <a:pPr algn="ctr"/>
            <a:r>
              <a:rPr lang="vi-VN" dirty="0"/>
              <a:t> Màn hình Phòng bàn</a:t>
            </a:r>
            <a:endParaRPr lang="en-US" dirty="0"/>
          </a:p>
        </p:txBody>
      </p:sp>
      <p:sp>
        <p:nvSpPr>
          <p:cNvPr id="6" name="Footer Placeholder 3">
            <a:extLst>
              <a:ext uri="{FF2B5EF4-FFF2-40B4-BE49-F238E27FC236}">
                <a16:creationId xmlns:a16="http://schemas.microsoft.com/office/drawing/2014/main" id="{B5EC70E9-567C-BA6E-5656-98555022E73B}"/>
              </a:ext>
            </a:extLst>
          </p:cNvPr>
          <p:cNvSpPr>
            <a:spLocks noGrp="1"/>
          </p:cNvSpPr>
          <p:nvPr>
            <p:ph type="ftr" sz="quarter" idx="28"/>
          </p:nvPr>
        </p:nvSpPr>
        <p:spPr>
          <a:xfrm>
            <a:off x="484632" y="6217920"/>
            <a:ext cx="1166886" cy="365125"/>
          </a:xfrm>
        </p:spPr>
        <p:txBody>
          <a:bodyPr/>
          <a:lstStyle/>
          <a:p>
            <a:r>
              <a:rPr lang="vi-VN" noProof="0"/>
              <a:t>Phần phân tích</a:t>
            </a:r>
            <a:endParaRPr lang="en-US" noProof="0" dirty="0"/>
          </a:p>
        </p:txBody>
      </p:sp>
      <p:pic>
        <p:nvPicPr>
          <p:cNvPr id="4" name="Picture 3">
            <a:extLst>
              <a:ext uri="{FF2B5EF4-FFF2-40B4-BE49-F238E27FC236}">
                <a16:creationId xmlns:a16="http://schemas.microsoft.com/office/drawing/2014/main" id="{CB4AC592-DAB6-9E45-51B0-49C07A679CF7}"/>
              </a:ext>
            </a:extLst>
          </p:cNvPr>
          <p:cNvPicPr>
            <a:picLocks noChangeAspect="1"/>
          </p:cNvPicPr>
          <p:nvPr/>
        </p:nvPicPr>
        <p:blipFill>
          <a:blip r:embed="rId2"/>
          <a:stretch>
            <a:fillRect/>
          </a:stretch>
        </p:blipFill>
        <p:spPr>
          <a:xfrm>
            <a:off x="237100" y="928924"/>
            <a:ext cx="7915303" cy="4290652"/>
          </a:xfrm>
          <a:prstGeom prst="rect">
            <a:avLst/>
          </a:prstGeom>
        </p:spPr>
      </p:pic>
    </p:spTree>
    <p:extLst>
      <p:ext uri="{BB962C8B-B14F-4D97-AF65-F5344CB8AC3E}">
        <p14:creationId xmlns:p14="http://schemas.microsoft.com/office/powerpoint/2010/main" val="3310487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C636666-D4F5-99FF-B8D0-0903D58846D5}"/>
              </a:ext>
            </a:extLst>
          </p:cNvPr>
          <p:cNvSpPr>
            <a:spLocks noGrp="1"/>
          </p:cNvSpPr>
          <p:nvPr>
            <p:ph type="title"/>
          </p:nvPr>
        </p:nvSpPr>
        <p:spPr>
          <a:xfrm>
            <a:off x="8152403" y="3074250"/>
            <a:ext cx="3405675" cy="709499"/>
          </a:xfrm>
        </p:spPr>
        <p:txBody>
          <a:bodyPr/>
          <a:lstStyle/>
          <a:p>
            <a:pPr algn="ctr"/>
            <a:r>
              <a:rPr lang="vi-VN" dirty="0"/>
              <a:t> Màn hình Thực đơn</a:t>
            </a:r>
            <a:endParaRPr lang="en-US" dirty="0"/>
          </a:p>
        </p:txBody>
      </p:sp>
      <p:sp>
        <p:nvSpPr>
          <p:cNvPr id="6" name="Footer Placeholder 3">
            <a:extLst>
              <a:ext uri="{FF2B5EF4-FFF2-40B4-BE49-F238E27FC236}">
                <a16:creationId xmlns:a16="http://schemas.microsoft.com/office/drawing/2014/main" id="{B5EC70E9-567C-BA6E-5656-98555022E73B}"/>
              </a:ext>
            </a:extLst>
          </p:cNvPr>
          <p:cNvSpPr>
            <a:spLocks noGrp="1"/>
          </p:cNvSpPr>
          <p:nvPr>
            <p:ph type="ftr" sz="quarter" idx="28"/>
          </p:nvPr>
        </p:nvSpPr>
        <p:spPr>
          <a:xfrm>
            <a:off x="484632" y="6217920"/>
            <a:ext cx="1166886" cy="365125"/>
          </a:xfrm>
        </p:spPr>
        <p:txBody>
          <a:bodyPr/>
          <a:lstStyle/>
          <a:p>
            <a:r>
              <a:rPr lang="vi-VN" noProof="0"/>
              <a:t>Phần phân tích</a:t>
            </a:r>
            <a:endParaRPr lang="en-US" noProof="0" dirty="0"/>
          </a:p>
        </p:txBody>
      </p:sp>
      <p:pic>
        <p:nvPicPr>
          <p:cNvPr id="3" name="Picture 2">
            <a:extLst>
              <a:ext uri="{FF2B5EF4-FFF2-40B4-BE49-F238E27FC236}">
                <a16:creationId xmlns:a16="http://schemas.microsoft.com/office/drawing/2014/main" id="{E0C3E188-C308-EC12-BF06-23D9B7C706BF}"/>
              </a:ext>
            </a:extLst>
          </p:cNvPr>
          <p:cNvPicPr>
            <a:picLocks noChangeAspect="1"/>
          </p:cNvPicPr>
          <p:nvPr/>
        </p:nvPicPr>
        <p:blipFill>
          <a:blip r:embed="rId2"/>
          <a:stretch>
            <a:fillRect/>
          </a:stretch>
        </p:blipFill>
        <p:spPr>
          <a:xfrm>
            <a:off x="83976" y="774440"/>
            <a:ext cx="8492930" cy="4777273"/>
          </a:xfrm>
          <a:prstGeom prst="rect">
            <a:avLst/>
          </a:prstGeom>
        </p:spPr>
      </p:pic>
    </p:spTree>
    <p:extLst>
      <p:ext uri="{BB962C8B-B14F-4D97-AF65-F5344CB8AC3E}">
        <p14:creationId xmlns:p14="http://schemas.microsoft.com/office/powerpoint/2010/main" val="1604795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91038-38CD-9706-BCBF-B6B6C56CE048}"/>
              </a:ext>
            </a:extLst>
          </p:cNvPr>
          <p:cNvSpPr>
            <a:spLocks noGrp="1"/>
          </p:cNvSpPr>
          <p:nvPr>
            <p:ph type="title"/>
          </p:nvPr>
        </p:nvSpPr>
        <p:spPr>
          <a:xfrm>
            <a:off x="581709" y="721538"/>
            <a:ext cx="3850332" cy="706046"/>
          </a:xfrm>
        </p:spPr>
        <p:txBody>
          <a:bodyPr/>
          <a:lstStyle/>
          <a:p>
            <a:r>
              <a:rPr lang="vi-VN" dirty="0"/>
              <a:t>Kiểm thử</a:t>
            </a:r>
            <a:endParaRPr lang="en-ID" dirty="0"/>
          </a:p>
        </p:txBody>
      </p:sp>
      <p:sp>
        <p:nvSpPr>
          <p:cNvPr id="3" name="Table Placeholder 2">
            <a:extLst>
              <a:ext uri="{FF2B5EF4-FFF2-40B4-BE49-F238E27FC236}">
                <a16:creationId xmlns:a16="http://schemas.microsoft.com/office/drawing/2014/main" id="{B0F4A7B1-95DD-8C9A-AA71-53A735648069}"/>
              </a:ext>
            </a:extLst>
          </p:cNvPr>
          <p:cNvSpPr>
            <a:spLocks noGrp="1"/>
          </p:cNvSpPr>
          <p:nvPr>
            <p:ph type="tbl" sz="quarter" idx="27"/>
          </p:nvPr>
        </p:nvSpPr>
        <p:spPr/>
        <p:txBody>
          <a:bodyPr/>
          <a:lstStyle/>
          <a:p>
            <a:endParaRPr lang="en-ID"/>
          </a:p>
        </p:txBody>
      </p:sp>
      <p:sp>
        <p:nvSpPr>
          <p:cNvPr id="4" name="Footer Placeholder 3">
            <a:extLst>
              <a:ext uri="{FF2B5EF4-FFF2-40B4-BE49-F238E27FC236}">
                <a16:creationId xmlns:a16="http://schemas.microsoft.com/office/drawing/2014/main" id="{7E6BB0D0-C050-ADB9-CB92-50EA1C27F120}"/>
              </a:ext>
            </a:extLst>
          </p:cNvPr>
          <p:cNvSpPr>
            <a:spLocks noGrp="1"/>
          </p:cNvSpPr>
          <p:nvPr>
            <p:ph type="ftr" sz="quarter" idx="28"/>
          </p:nvPr>
        </p:nvSpPr>
        <p:spPr/>
        <p:txBody>
          <a:bodyPr/>
          <a:lstStyle/>
          <a:p>
            <a:r>
              <a:rPr lang="en-US" noProof="0"/>
              <a:t>Presentation Title</a:t>
            </a:r>
            <a:endParaRPr lang="en-US" noProof="0" dirty="0"/>
          </a:p>
        </p:txBody>
      </p:sp>
      <p:pic>
        <p:nvPicPr>
          <p:cNvPr id="6" name="Picture 5">
            <a:extLst>
              <a:ext uri="{FF2B5EF4-FFF2-40B4-BE49-F238E27FC236}">
                <a16:creationId xmlns:a16="http://schemas.microsoft.com/office/drawing/2014/main" id="{D5E3F795-3F57-C2D0-AF0B-92CD55053205}"/>
              </a:ext>
            </a:extLst>
          </p:cNvPr>
          <p:cNvPicPr>
            <a:picLocks noChangeAspect="1"/>
          </p:cNvPicPr>
          <p:nvPr/>
        </p:nvPicPr>
        <p:blipFill>
          <a:blip r:embed="rId2"/>
          <a:stretch>
            <a:fillRect/>
          </a:stretch>
        </p:blipFill>
        <p:spPr>
          <a:xfrm>
            <a:off x="1184989" y="2649893"/>
            <a:ext cx="9169324" cy="1866123"/>
          </a:xfrm>
          <a:prstGeom prst="rect">
            <a:avLst/>
          </a:prstGeom>
        </p:spPr>
      </p:pic>
    </p:spTree>
    <p:extLst>
      <p:ext uri="{BB962C8B-B14F-4D97-AF65-F5344CB8AC3E}">
        <p14:creationId xmlns:p14="http://schemas.microsoft.com/office/powerpoint/2010/main" val="4018678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096000" y="3093991"/>
            <a:ext cx="5055698" cy="1289394"/>
          </a:xfrm>
        </p:spPr>
        <p:txBody>
          <a:bodyPr/>
          <a:lstStyle/>
          <a:p>
            <a:r>
              <a:rPr lang="vi-VN" sz="2800" dirty="0"/>
              <a:t>Cảm ơn thầy cô và các bạn đã theo dõi bài thuyết trình</a:t>
            </a:r>
            <a:endParaRPr lang="en-US" sz="2800"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p:txBody>
          <a:bodyPr/>
          <a:lstStyle/>
          <a:p>
            <a:r>
              <a:rPr lang="vi-VN" sz="3600"/>
              <a:t>Thời gian thực hiện: 04/01/2024</a:t>
            </a:r>
            <a:r>
              <a:rPr lang="en-US" sz="3600"/>
              <a:t> – 28/05/2024</a:t>
            </a:r>
            <a:endParaRPr lang="en-US" sz="3600" dirty="0"/>
          </a:p>
        </p:txBody>
      </p:sp>
      <p:pic>
        <p:nvPicPr>
          <p:cNvPr id="55" name="Picture Placeholder 54">
            <a:extLst>
              <a:ext uri="{FF2B5EF4-FFF2-40B4-BE49-F238E27FC236}">
                <a16:creationId xmlns:a16="http://schemas.microsoft.com/office/drawing/2014/main" id="{4B0A05F6-A265-D617-87EB-C8B6D39D74EB}"/>
              </a:ext>
            </a:extLst>
          </p:cNvPr>
          <p:cNvPicPr>
            <a:picLocks noGrp="1" noChangeAspect="1"/>
          </p:cNvPicPr>
          <p:nvPr>
            <p:ph type="pic" sz="quarter" idx="48"/>
          </p:nvPr>
        </p:nvPicPr>
        <p:blipFill>
          <a:blip r:embed="rId3"/>
          <a:srcRect/>
          <a:stretch/>
        </p:blipFill>
        <p:spPr/>
      </p:pic>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a:xfrm>
            <a:off x="1214003" y="4841779"/>
            <a:ext cx="2098039" cy="506399"/>
          </a:xfrm>
        </p:spPr>
        <p:txBody>
          <a:bodyPr/>
          <a:lstStyle/>
          <a:p>
            <a:r>
              <a:rPr lang="vi-VN"/>
              <a:t>Phạm Văn Khoa  21002901</a:t>
            </a:r>
            <a:endParaRPr lang="en-US" dirty="0"/>
          </a:p>
        </p:txBody>
      </p:sp>
      <p:sp>
        <p:nvSpPr>
          <p:cNvPr id="5" name="Text Placeholder 4">
            <a:extLst>
              <a:ext uri="{FF2B5EF4-FFF2-40B4-BE49-F238E27FC236}">
                <a16:creationId xmlns:a16="http://schemas.microsoft.com/office/drawing/2014/main" id="{E527BA33-7687-746F-7A99-5769ACAA19DD}"/>
              </a:ext>
            </a:extLst>
          </p:cNvPr>
          <p:cNvSpPr>
            <a:spLocks noGrp="1"/>
          </p:cNvSpPr>
          <p:nvPr>
            <p:ph type="body" sz="quarter" idx="28"/>
          </p:nvPr>
        </p:nvSpPr>
        <p:spPr>
          <a:xfrm>
            <a:off x="1214003" y="5372670"/>
            <a:ext cx="2098038" cy="506399"/>
          </a:xfrm>
        </p:spPr>
        <p:txBody>
          <a:bodyPr/>
          <a:lstStyle/>
          <a:p>
            <a:r>
              <a:rPr lang="en-US"/>
              <a:t>Facilitator</a:t>
            </a:r>
            <a:endParaRPr lang="en-US" dirty="0"/>
          </a:p>
        </p:txBody>
      </p:sp>
      <p:pic>
        <p:nvPicPr>
          <p:cNvPr id="52" name="Picture Placeholder 51">
            <a:extLst>
              <a:ext uri="{FF2B5EF4-FFF2-40B4-BE49-F238E27FC236}">
                <a16:creationId xmlns:a16="http://schemas.microsoft.com/office/drawing/2014/main" id="{6FA36B7F-14F3-90DF-9E76-191C5C5FAC68}"/>
              </a:ext>
            </a:extLst>
          </p:cNvPr>
          <p:cNvPicPr>
            <a:picLocks noGrp="1" noChangeAspect="1"/>
          </p:cNvPicPr>
          <p:nvPr>
            <p:ph type="pic" sz="quarter" idx="49"/>
          </p:nvPr>
        </p:nvPicPr>
        <p:blipFill>
          <a:blip r:embed="rId4"/>
          <a:srcRect/>
          <a:stretch/>
        </p:blipFill>
        <p:spPr/>
      </p:pic>
      <p:sp>
        <p:nvSpPr>
          <p:cNvPr id="9" name="Text Placeholder 8">
            <a:extLst>
              <a:ext uri="{FF2B5EF4-FFF2-40B4-BE49-F238E27FC236}">
                <a16:creationId xmlns:a16="http://schemas.microsoft.com/office/drawing/2014/main" id="{2C77216C-99F2-F20D-361E-FC77B2A1C2D5}"/>
              </a:ext>
            </a:extLst>
          </p:cNvPr>
          <p:cNvSpPr>
            <a:spLocks noGrp="1"/>
          </p:cNvSpPr>
          <p:nvPr>
            <p:ph type="body" sz="quarter" idx="54"/>
          </p:nvPr>
        </p:nvSpPr>
        <p:spPr>
          <a:xfrm>
            <a:off x="3720440" y="4107824"/>
            <a:ext cx="2153418" cy="506399"/>
          </a:xfrm>
        </p:spPr>
        <p:txBody>
          <a:bodyPr/>
          <a:lstStyle/>
          <a:p>
            <a:r>
              <a:rPr lang="vi-VN"/>
              <a:t>Nguyễn Minh Khánh 21083671</a:t>
            </a:r>
            <a:endParaRPr lang="en-US" dirty="0"/>
          </a:p>
        </p:txBody>
      </p:sp>
      <p:sp>
        <p:nvSpPr>
          <p:cNvPr id="12" name="Text Placeholder 11">
            <a:extLst>
              <a:ext uri="{FF2B5EF4-FFF2-40B4-BE49-F238E27FC236}">
                <a16:creationId xmlns:a16="http://schemas.microsoft.com/office/drawing/2014/main" id="{B673DA38-7DA2-CC40-82FC-BFB56BC10FC1}"/>
              </a:ext>
            </a:extLst>
          </p:cNvPr>
          <p:cNvSpPr>
            <a:spLocks noGrp="1"/>
          </p:cNvSpPr>
          <p:nvPr>
            <p:ph type="body" sz="quarter" idx="55"/>
          </p:nvPr>
        </p:nvSpPr>
        <p:spPr>
          <a:xfrm>
            <a:off x="3720440" y="4638715"/>
            <a:ext cx="2098038" cy="506399"/>
          </a:xfrm>
        </p:spPr>
        <p:txBody>
          <a:bodyPr/>
          <a:lstStyle/>
          <a:p>
            <a:r>
              <a:rPr lang="en-US"/>
              <a:t>Reporter</a:t>
            </a:r>
            <a:endParaRPr lang="en-US" dirty="0"/>
          </a:p>
        </p:txBody>
      </p:sp>
      <p:pic>
        <p:nvPicPr>
          <p:cNvPr id="49" name="Picture Placeholder 48">
            <a:extLst>
              <a:ext uri="{FF2B5EF4-FFF2-40B4-BE49-F238E27FC236}">
                <a16:creationId xmlns:a16="http://schemas.microsoft.com/office/drawing/2014/main" id="{554A63EA-7896-2DED-D661-BA5C81B77241}"/>
              </a:ext>
            </a:extLst>
          </p:cNvPr>
          <p:cNvPicPr>
            <a:picLocks noGrp="1" noChangeAspect="1"/>
          </p:cNvPicPr>
          <p:nvPr>
            <p:ph type="pic" sz="quarter" idx="50"/>
          </p:nvPr>
        </p:nvPicPr>
        <p:blipFill>
          <a:blip r:embed="rId5"/>
          <a:srcRect/>
          <a:stretch/>
        </p:blipFill>
        <p:spPr/>
      </p:pic>
      <p:sp>
        <p:nvSpPr>
          <p:cNvPr id="22" name="Text Placeholder 21">
            <a:extLst>
              <a:ext uri="{FF2B5EF4-FFF2-40B4-BE49-F238E27FC236}">
                <a16:creationId xmlns:a16="http://schemas.microsoft.com/office/drawing/2014/main" id="{A386226D-550B-455D-862A-19F0F7E85FDF}"/>
              </a:ext>
            </a:extLst>
          </p:cNvPr>
          <p:cNvSpPr>
            <a:spLocks noGrp="1"/>
          </p:cNvSpPr>
          <p:nvPr>
            <p:ph type="body" sz="quarter" idx="52"/>
          </p:nvPr>
        </p:nvSpPr>
        <p:spPr/>
        <p:txBody>
          <a:bodyPr/>
          <a:lstStyle/>
          <a:p>
            <a:r>
              <a:rPr lang="en-US"/>
              <a:t>Nguyễn Bảo Kha</a:t>
            </a:r>
            <a:r>
              <a:rPr lang="vi-VN"/>
              <a:t> 21021521</a:t>
            </a:r>
            <a:endParaRPr lang="en-US" dirty="0"/>
          </a:p>
        </p:txBody>
      </p:sp>
      <p:sp>
        <p:nvSpPr>
          <p:cNvPr id="24" name="Text Placeholder 23">
            <a:extLst>
              <a:ext uri="{FF2B5EF4-FFF2-40B4-BE49-F238E27FC236}">
                <a16:creationId xmlns:a16="http://schemas.microsoft.com/office/drawing/2014/main" id="{517DFAED-4F69-372D-790F-14ABD197D926}"/>
              </a:ext>
            </a:extLst>
          </p:cNvPr>
          <p:cNvSpPr>
            <a:spLocks noGrp="1"/>
          </p:cNvSpPr>
          <p:nvPr>
            <p:ph type="body" sz="quarter" idx="53"/>
          </p:nvPr>
        </p:nvSpPr>
        <p:spPr/>
        <p:txBody>
          <a:bodyPr/>
          <a:lstStyle/>
          <a:p>
            <a:r>
              <a:rPr lang="en-US"/>
              <a:t>Time Keeper</a:t>
            </a:r>
            <a:endParaRPr lang="en-US" dirty="0"/>
          </a:p>
        </p:txBody>
      </p:sp>
      <p:pic>
        <p:nvPicPr>
          <p:cNvPr id="46" name="Picture Placeholder 45">
            <a:extLst>
              <a:ext uri="{FF2B5EF4-FFF2-40B4-BE49-F238E27FC236}">
                <a16:creationId xmlns:a16="http://schemas.microsoft.com/office/drawing/2014/main" id="{51777469-AD50-4BAD-6B31-B56D669485CE}"/>
              </a:ext>
            </a:extLst>
          </p:cNvPr>
          <p:cNvPicPr>
            <a:picLocks noGrp="1" noChangeAspect="1"/>
          </p:cNvPicPr>
          <p:nvPr>
            <p:ph type="pic" sz="quarter" idx="51"/>
          </p:nvPr>
        </p:nvPicPr>
        <p:blipFill>
          <a:blip r:embed="rId6"/>
          <a:srcRect/>
          <a:stretch/>
        </p:blipFill>
        <p:spPr/>
      </p:pic>
      <p:sp>
        <p:nvSpPr>
          <p:cNvPr id="26" name="Text Placeholder 25">
            <a:extLst>
              <a:ext uri="{FF2B5EF4-FFF2-40B4-BE49-F238E27FC236}">
                <a16:creationId xmlns:a16="http://schemas.microsoft.com/office/drawing/2014/main" id="{D32E8129-4557-FB4F-128A-16770815B5B8}"/>
              </a:ext>
            </a:extLst>
          </p:cNvPr>
          <p:cNvSpPr>
            <a:spLocks noGrp="1"/>
          </p:cNvSpPr>
          <p:nvPr>
            <p:ph type="body" sz="quarter" idx="56"/>
          </p:nvPr>
        </p:nvSpPr>
        <p:spPr/>
        <p:txBody>
          <a:bodyPr/>
          <a:lstStyle/>
          <a:p>
            <a:r>
              <a:rPr lang="vi-VN"/>
              <a:t>Lê Phúc Danh 21011361</a:t>
            </a:r>
            <a:endParaRPr lang="en-US" dirty="0"/>
          </a:p>
        </p:txBody>
      </p:sp>
      <p:sp>
        <p:nvSpPr>
          <p:cNvPr id="30" name="Text Placeholder 29">
            <a:extLst>
              <a:ext uri="{FF2B5EF4-FFF2-40B4-BE49-F238E27FC236}">
                <a16:creationId xmlns:a16="http://schemas.microsoft.com/office/drawing/2014/main" id="{78DDF0BA-462B-C044-14AF-F2FD2BFBAE3B}"/>
              </a:ext>
            </a:extLst>
          </p:cNvPr>
          <p:cNvSpPr>
            <a:spLocks noGrp="1"/>
          </p:cNvSpPr>
          <p:nvPr>
            <p:ph type="body" sz="quarter" idx="57"/>
          </p:nvPr>
        </p:nvSpPr>
        <p:spPr/>
        <p:txBody>
          <a:bodyPr/>
          <a:lstStyle/>
          <a:p>
            <a:r>
              <a:rPr lang="en-US"/>
              <a:t>Recorder</a:t>
            </a:r>
            <a:endParaRPr lang="en-US" dirty="0"/>
          </a:p>
        </p:txBody>
      </p:sp>
      <p:sp>
        <p:nvSpPr>
          <p:cNvPr id="6" name="Footer Placeholder 5">
            <a:extLst>
              <a:ext uri="{FF2B5EF4-FFF2-40B4-BE49-F238E27FC236}">
                <a16:creationId xmlns:a16="http://schemas.microsoft.com/office/drawing/2014/main" id="{CFCEC6B0-3600-28A0-E10B-B1F4C99B1E33}"/>
              </a:ext>
            </a:extLst>
          </p:cNvPr>
          <p:cNvSpPr>
            <a:spLocks noGrp="1"/>
          </p:cNvSpPr>
          <p:nvPr>
            <p:ph type="ftr" sz="quarter" idx="58"/>
          </p:nvPr>
        </p:nvSpPr>
        <p:spPr/>
        <p:txBody>
          <a:bodyPr/>
          <a:lstStyle/>
          <a:p>
            <a:r>
              <a:rPr lang="en-US" dirty="0"/>
              <a:t>Presentation Title</a:t>
            </a:r>
          </a:p>
        </p:txBody>
      </p:sp>
      <p:sp>
        <p:nvSpPr>
          <p:cNvPr id="17" name="Slide Number Placeholder 13">
            <a:extLst>
              <a:ext uri="{FF2B5EF4-FFF2-40B4-BE49-F238E27FC236}">
                <a16:creationId xmlns:a16="http://schemas.microsoft.com/office/drawing/2014/main" id="{9A322C9A-4C29-F80C-A85F-70A864549ADA}"/>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altLang="zh-CN" sz="1200" u="none" strike="noStrike" kern="1200" cap="none" spc="0" normalizeH="0" baseline="0" dirty="0">
              <a:ln>
                <a:noFill/>
              </a:ln>
              <a:solidFill>
                <a:schemeClr val="bg1"/>
              </a:solidFill>
              <a:effectLst/>
              <a:uLnTx/>
              <a:uFillTx/>
            </a:endParaRPr>
          </a:p>
        </p:txBody>
      </p:sp>
      <p:sp>
        <p:nvSpPr>
          <p:cNvPr id="2" name="Text Placeholder 2">
            <a:extLst>
              <a:ext uri="{FF2B5EF4-FFF2-40B4-BE49-F238E27FC236}">
                <a16:creationId xmlns:a16="http://schemas.microsoft.com/office/drawing/2014/main" id="{8E917081-3602-855D-79AF-3345180283F6}"/>
              </a:ext>
            </a:extLst>
          </p:cNvPr>
          <p:cNvSpPr txBox="1">
            <a:spLocks/>
          </p:cNvSpPr>
          <p:nvPr/>
        </p:nvSpPr>
        <p:spPr>
          <a:xfrm>
            <a:off x="2108083" y="5879069"/>
            <a:ext cx="8377037" cy="506399"/>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bg1"/>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t>Chương trình quản lý đặt bàn trong Nhà Hàng Hương Việt</a:t>
            </a:r>
            <a:endParaRPr lang="en-US" dirty="0"/>
          </a:p>
        </p:txBody>
      </p:sp>
    </p:spTree>
    <p:extLst>
      <p:ext uri="{BB962C8B-B14F-4D97-AF65-F5344CB8AC3E}">
        <p14:creationId xmlns:p14="http://schemas.microsoft.com/office/powerpoint/2010/main" val="2107888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599234" y="819835"/>
            <a:ext cx="10515600" cy="1205058"/>
          </a:xfrm>
        </p:spPr>
        <p:txBody>
          <a:bodyPr/>
          <a:lstStyle/>
          <a:p>
            <a:r>
              <a:rPr lang="vi-VN"/>
              <a:t>Kế Hoạch thực hiện</a:t>
            </a:r>
            <a:endParaRPr lang="en-US" dirty="0"/>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a:xfrm>
            <a:off x="1527456" y="3986923"/>
            <a:ext cx="1877575" cy="506399"/>
          </a:xfrm>
        </p:spPr>
        <p:txBody>
          <a:bodyPr/>
          <a:lstStyle/>
          <a:p>
            <a:r>
              <a:rPr lang="vi-VN"/>
              <a:t>Tuần 1 </a:t>
            </a:r>
            <a:endParaRPr lang="en-US" dirty="0"/>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a:xfrm>
            <a:off x="1527456" y="4568999"/>
            <a:ext cx="1877575" cy="506399"/>
          </a:xfrm>
        </p:spPr>
        <p:txBody>
          <a:bodyPr/>
          <a:lstStyle/>
          <a:p>
            <a:r>
              <a:rPr lang="vi-VN" altLang="zh-CN"/>
              <a:t>Lên kế hoạch và tìm hiểu đề tài</a:t>
            </a:r>
            <a:endParaRPr lang="en-US" altLang="zh-CN"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a:xfrm>
            <a:off x="3910262" y="2477563"/>
            <a:ext cx="1877575" cy="506399"/>
          </a:xfrm>
        </p:spPr>
        <p:txBody>
          <a:bodyPr/>
          <a:lstStyle/>
          <a:p>
            <a:r>
              <a:rPr lang="vi-VN"/>
              <a:t>Tuần 2</a:t>
            </a:r>
            <a:endParaRPr lang="en-US" dirty="0"/>
          </a:p>
        </p:txBody>
      </p:sp>
      <p:sp>
        <p:nvSpPr>
          <p:cNvPr id="19" name="Picture Placeholder 18">
            <a:extLst>
              <a:ext uri="{FF2B5EF4-FFF2-40B4-BE49-F238E27FC236}">
                <a16:creationId xmlns:a16="http://schemas.microsoft.com/office/drawing/2014/main" id="{78038ACE-740A-4AE7-A0B3-BEEA90495BDD}"/>
              </a:ext>
            </a:extLst>
          </p:cNvPr>
          <p:cNvSpPr>
            <a:spLocks noGrp="1"/>
          </p:cNvSpPr>
          <p:nvPr>
            <p:ph type="body" sz="quarter" idx="39"/>
          </p:nvPr>
        </p:nvSpPr>
        <p:spPr>
          <a:xfrm>
            <a:off x="3910262" y="3059639"/>
            <a:ext cx="1877575" cy="506399"/>
          </a:xfrm>
        </p:spPr>
        <p:txBody>
          <a:bodyPr/>
          <a:lstStyle/>
          <a:p>
            <a:pPr lvl="0"/>
            <a:r>
              <a:rPr lang="vi-VN" altLang="zh-CN"/>
              <a:t>Khảo sát và thu thập yêu cầu</a:t>
            </a:r>
            <a:endParaRPr lang="en-US" altLang="zh-CN" dirty="0"/>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a:xfrm>
            <a:off x="5127550" y="4591001"/>
            <a:ext cx="1877575" cy="506399"/>
          </a:xfrm>
        </p:spPr>
        <p:txBody>
          <a:bodyPr/>
          <a:lstStyle/>
          <a:p>
            <a:r>
              <a:rPr lang="vi-VN"/>
              <a:t>Tuần 3</a:t>
            </a:r>
            <a:endParaRPr lang="en-US" dirty="0"/>
          </a:p>
        </p:txBody>
      </p:sp>
      <p:sp>
        <p:nvSpPr>
          <p:cNvPr id="21" name="Picture Placeholder 20">
            <a:extLst>
              <a:ext uri="{FF2B5EF4-FFF2-40B4-BE49-F238E27FC236}">
                <a16:creationId xmlns:a16="http://schemas.microsoft.com/office/drawing/2014/main" id="{DD441F7A-4624-45D2-AE88-EEBA65185E6D}"/>
              </a:ext>
            </a:extLst>
          </p:cNvPr>
          <p:cNvSpPr>
            <a:spLocks noGrp="1"/>
          </p:cNvSpPr>
          <p:nvPr>
            <p:ph type="body" sz="quarter" idx="41"/>
          </p:nvPr>
        </p:nvSpPr>
        <p:spPr>
          <a:xfrm>
            <a:off x="5127550" y="5173077"/>
            <a:ext cx="1877575" cy="506399"/>
          </a:xfrm>
        </p:spPr>
        <p:txBody>
          <a:bodyPr/>
          <a:lstStyle/>
          <a:p>
            <a:r>
              <a:rPr lang="vi-VN" altLang="zh-CN"/>
              <a:t>Thiết kế UML và Class Diagram</a:t>
            </a:r>
            <a:endParaRPr lang="en-US" altLang="zh-CN"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a:xfrm>
            <a:off x="7522261" y="4591001"/>
            <a:ext cx="1877575" cy="506399"/>
          </a:xfrm>
        </p:spPr>
        <p:txBody>
          <a:bodyPr/>
          <a:lstStyle/>
          <a:p>
            <a:r>
              <a:rPr lang="vi-VN"/>
              <a:t>Tuần 4 </a:t>
            </a:r>
            <a:endParaRPr lang="en-US" dirty="0"/>
          </a:p>
        </p:txBody>
      </p:sp>
      <p:sp>
        <p:nvSpPr>
          <p:cNvPr id="23" name="Picture Placeholder 22">
            <a:extLst>
              <a:ext uri="{FF2B5EF4-FFF2-40B4-BE49-F238E27FC236}">
                <a16:creationId xmlns:a16="http://schemas.microsoft.com/office/drawing/2014/main" id="{4EF68FE0-ADE3-4AB5-AC04-6C029B601AB2}"/>
              </a:ext>
            </a:extLst>
          </p:cNvPr>
          <p:cNvSpPr>
            <a:spLocks noGrp="1"/>
          </p:cNvSpPr>
          <p:nvPr>
            <p:ph type="body" sz="quarter" idx="43"/>
          </p:nvPr>
        </p:nvSpPr>
        <p:spPr>
          <a:xfrm>
            <a:off x="7522261" y="5173077"/>
            <a:ext cx="1877575" cy="506399"/>
          </a:xfrm>
        </p:spPr>
        <p:txBody>
          <a:bodyPr/>
          <a:lstStyle/>
          <a:p>
            <a:r>
              <a:rPr lang="vi-VN" altLang="zh-CN"/>
              <a:t>Chi tiết hóa Class Diagram</a:t>
            </a:r>
            <a:endParaRPr lang="en-US" altLang="zh-CN"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a:xfrm>
            <a:off x="8755038" y="2477563"/>
            <a:ext cx="1877575" cy="506399"/>
          </a:xfrm>
        </p:spPr>
        <p:txBody>
          <a:bodyPr/>
          <a:lstStyle/>
          <a:p>
            <a:r>
              <a:rPr lang="vi-VN"/>
              <a:t>Tuần 5 </a:t>
            </a:r>
            <a:endParaRPr lang="en-US" dirty="0"/>
          </a:p>
        </p:txBody>
      </p:sp>
      <p:sp>
        <p:nvSpPr>
          <p:cNvPr id="25" name="Picture Placeholder 24">
            <a:extLst>
              <a:ext uri="{FF2B5EF4-FFF2-40B4-BE49-F238E27FC236}">
                <a16:creationId xmlns:a16="http://schemas.microsoft.com/office/drawing/2014/main" id="{5140B95D-A59E-4E6C-BF07-5DD5E0E818A0}"/>
              </a:ext>
            </a:extLst>
          </p:cNvPr>
          <p:cNvSpPr>
            <a:spLocks noGrp="1"/>
          </p:cNvSpPr>
          <p:nvPr>
            <p:ph type="body" sz="quarter" idx="45"/>
          </p:nvPr>
        </p:nvSpPr>
        <p:spPr>
          <a:xfrm>
            <a:off x="8755038" y="3059639"/>
            <a:ext cx="1877575" cy="506399"/>
          </a:xfrm>
        </p:spPr>
        <p:txBody>
          <a:bodyPr/>
          <a:lstStyle/>
          <a:p>
            <a:r>
              <a:rPr lang="vi-VN" altLang="zh-CN"/>
              <a:t>Vẽ CSDL, ER</a:t>
            </a:r>
          </a:p>
          <a:p>
            <a:r>
              <a:rPr lang="vi-VN" altLang="zh-CN"/>
              <a:t>Giao Diện </a:t>
            </a:r>
          </a:p>
          <a:p>
            <a:r>
              <a:rPr lang="vi-VN" altLang="zh-CN"/>
              <a:t>Phân Luồng màn hình</a:t>
            </a:r>
            <a:endParaRPr lang="en-US" altLang="zh-CN" dirty="0"/>
          </a:p>
        </p:txBody>
      </p:sp>
      <p:sp>
        <p:nvSpPr>
          <p:cNvPr id="4" name="Footer Placeholder 3">
            <a:extLst>
              <a:ext uri="{FF2B5EF4-FFF2-40B4-BE49-F238E27FC236}">
                <a16:creationId xmlns:a16="http://schemas.microsoft.com/office/drawing/2014/main" id="{D0B7C211-AD9C-8CEC-B456-8FA0021960A9}"/>
              </a:ext>
            </a:extLst>
          </p:cNvPr>
          <p:cNvSpPr>
            <a:spLocks noGrp="1"/>
          </p:cNvSpPr>
          <p:nvPr>
            <p:ph type="ftr" sz="quarter" idx="46"/>
          </p:nvPr>
        </p:nvSpPr>
        <p:spPr>
          <a:xfrm>
            <a:off x="504952" y="6339840"/>
            <a:ext cx="4114800" cy="365125"/>
          </a:xfrm>
        </p:spPr>
        <p:txBody>
          <a:bodyPr/>
          <a:lstStyle/>
          <a:p>
            <a:r>
              <a:rPr lang="en-US" dirty="0"/>
              <a:t>Presentation Title</a:t>
            </a:r>
          </a:p>
        </p:txBody>
      </p:sp>
      <p:sp>
        <p:nvSpPr>
          <p:cNvPr id="15" name="Slide Number Placeholder 13">
            <a:extLst>
              <a:ext uri="{FF2B5EF4-FFF2-40B4-BE49-F238E27FC236}">
                <a16:creationId xmlns:a16="http://schemas.microsoft.com/office/drawing/2014/main" id="{F783E846-53E9-08B1-C781-088BBC6B5488}"/>
              </a:ext>
            </a:extLst>
          </p:cNvPr>
          <p:cNvSpPr txBox="1">
            <a:spLocks/>
          </p:cNvSpPr>
          <p:nvPr/>
        </p:nvSpPr>
        <p:spPr>
          <a:xfrm>
            <a:off x="11214489" y="633758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altLang="zh-CN" sz="1200" u="none" strike="noStrike" kern="1200" cap="none" spc="0" normalizeH="0" baseline="0" dirty="0">
              <a:ln>
                <a:noFill/>
              </a:ln>
              <a:solidFill>
                <a:schemeClr val="bg1"/>
              </a:solidFill>
              <a:effectLst/>
              <a:uLnTx/>
              <a:uFillTx/>
            </a:endParaRPr>
          </a:p>
        </p:txBody>
      </p:sp>
      <p:sp>
        <p:nvSpPr>
          <p:cNvPr id="3" name="TextBox 2">
            <a:extLst>
              <a:ext uri="{FF2B5EF4-FFF2-40B4-BE49-F238E27FC236}">
                <a16:creationId xmlns:a16="http://schemas.microsoft.com/office/drawing/2014/main" id="{1215A1C4-DFD7-8326-B10E-B456B502A2D4}"/>
              </a:ext>
            </a:extLst>
          </p:cNvPr>
          <p:cNvSpPr txBox="1"/>
          <p:nvPr/>
        </p:nvSpPr>
        <p:spPr>
          <a:xfrm>
            <a:off x="9214914" y="825177"/>
            <a:ext cx="1899920" cy="369332"/>
          </a:xfrm>
          <a:prstGeom prst="rect">
            <a:avLst/>
          </a:prstGeom>
        </p:spPr>
        <p:txBody>
          <a:bodyPr wrap="square" rtlCol="0">
            <a:spAutoFit/>
          </a:bodyPr>
          <a:lstStyle/>
          <a:p>
            <a:pPr marL="0" indent="0" algn="ctr">
              <a:lnSpc>
                <a:spcPct val="100000"/>
              </a:lnSpc>
              <a:spcBef>
                <a:spcPts val="0"/>
              </a:spcBef>
              <a:buFontTx/>
              <a:buNone/>
            </a:pPr>
            <a:r>
              <a:rPr lang="vi-VN" sz="1800">
                <a:solidFill>
                  <a:prstClr val="white"/>
                </a:solidFill>
                <a:latin typeface="Posterama" panose="020B0504020200020000" pitchFamily="34" charset="0"/>
                <a:ea typeface="微软雅黑"/>
                <a:cs typeface="Posterama" panose="020B0504020200020000" pitchFamily="34" charset="0"/>
                <a:hlinkClick r:id="rId3"/>
              </a:rPr>
              <a:t>Link Nhật Kí</a:t>
            </a:r>
            <a:endParaRPr lang="en-US" sz="1800">
              <a:solidFill>
                <a:prstClr val="white"/>
              </a:solidFill>
              <a:latin typeface="Posterama" panose="020B0504020200020000" pitchFamily="34" charset="0"/>
              <a:ea typeface="微软雅黑"/>
              <a:cs typeface="Posterama" panose="020B0504020200020000" pitchFamily="34" charset="0"/>
            </a:endParaRPr>
          </a:p>
        </p:txBody>
      </p:sp>
      <p:sp>
        <p:nvSpPr>
          <p:cNvPr id="2" name="Text Placeholder 17">
            <a:extLst>
              <a:ext uri="{FF2B5EF4-FFF2-40B4-BE49-F238E27FC236}">
                <a16:creationId xmlns:a16="http://schemas.microsoft.com/office/drawing/2014/main" id="{D6B41F75-DCDE-825B-8CBF-D9F18CFC1E19}"/>
              </a:ext>
            </a:extLst>
          </p:cNvPr>
          <p:cNvSpPr txBox="1">
            <a:spLocks/>
          </p:cNvSpPr>
          <p:nvPr/>
        </p:nvSpPr>
        <p:spPr>
          <a:xfrm>
            <a:off x="6305247" y="2523921"/>
            <a:ext cx="1914694" cy="1089194"/>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t>Nhóm: 5</a:t>
            </a:r>
            <a:endParaRPr lang="en-US" dirty="0"/>
          </a:p>
        </p:txBody>
      </p:sp>
    </p:spTree>
    <p:extLst>
      <p:ext uri="{BB962C8B-B14F-4D97-AF65-F5344CB8AC3E}">
        <p14:creationId xmlns:p14="http://schemas.microsoft.com/office/powerpoint/2010/main" val="3760906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28969" y="690188"/>
            <a:ext cx="5117162" cy="1325563"/>
          </a:xfrm>
        </p:spPr>
        <p:txBody>
          <a:bodyPr/>
          <a:lstStyle/>
          <a:p>
            <a:r>
              <a:rPr lang="vi-VN" altLang="zh-CN"/>
              <a:t>Giới thiệu</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2049108"/>
            <a:ext cx="4260180" cy="3343986"/>
          </a:xfrm>
        </p:spPr>
        <p:txBody>
          <a:bodyPr/>
          <a:lstStyle/>
          <a:p>
            <a:pPr algn="just"/>
            <a:r>
              <a:rPr lang="vi-VN" sz="1800"/>
              <a:t>Nhiều nhà hàng vẫn tiếp tục sử dụng quy trình quản lý đặt bàn thủ công. Điều này có thể gây ra sai sót và tốn nhiều thời gian. Quy trình quản lý đặt bàn thủ công có thể dẫn đến việc không đảm bảo tính minh bạch và công bằng trong việc quản lý lịch đặt bàn, gây không hài lòng và tranh cãi. Khi có sự thay đổi trong thông tin đặt bàn hoặc quy định về đặt bàn, việc cập nhật và thực hiện thay đổi trong quy trình thủ công có thể gặp khó khăn.</a:t>
            </a:r>
            <a:endParaRPr lang="en-US" sz="1800" dirty="0"/>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a:xfrm>
            <a:off x="484632" y="6217920"/>
            <a:ext cx="4114800" cy="365125"/>
          </a:xfrm>
        </p:spPr>
        <p:txBody>
          <a:bodyPr/>
          <a:lstStyle/>
          <a:p>
            <a:r>
              <a:rPr lang="en-US" dirty="0"/>
              <a:t>Presentation Title</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l="26" r="26"/>
          <a:stretch/>
        </p:blipFill>
        <p:spPr>
          <a:xfrm>
            <a:off x="5745001" y="0"/>
            <a:ext cx="6446999" cy="6858000"/>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altLang="zh-CN" sz="1200" u="none" strike="noStrike" kern="1200" cap="none" spc="0" normalizeH="0" baseline="0" dirty="0">
              <a:ln>
                <a:noFill/>
              </a:ln>
              <a:solidFill>
                <a:schemeClr val="bg1"/>
              </a:solidFill>
              <a:effectLst/>
              <a:uLnTx/>
              <a:uFillTx/>
            </a:endParaRPr>
          </a:p>
        </p:txBody>
      </p:sp>
      <p:sp>
        <p:nvSpPr>
          <p:cNvPr id="2" name="Text Placeholder 17">
            <a:extLst>
              <a:ext uri="{FF2B5EF4-FFF2-40B4-BE49-F238E27FC236}">
                <a16:creationId xmlns:a16="http://schemas.microsoft.com/office/drawing/2014/main" id="{2CCB1D84-B12F-7F78-FB02-4E03B0CC4C4E}"/>
              </a:ext>
            </a:extLst>
          </p:cNvPr>
          <p:cNvSpPr txBox="1">
            <a:spLocks/>
          </p:cNvSpPr>
          <p:nvPr/>
        </p:nvSpPr>
        <p:spPr>
          <a:xfrm>
            <a:off x="4214870" y="808373"/>
            <a:ext cx="1914694" cy="1089194"/>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t>Nhóm: 5</a:t>
            </a:r>
            <a:endParaRPr lang="en-US" dirty="0"/>
          </a:p>
        </p:txBody>
      </p:sp>
    </p:spTree>
    <p:extLst>
      <p:ext uri="{BB962C8B-B14F-4D97-AF65-F5344CB8AC3E}">
        <p14:creationId xmlns:p14="http://schemas.microsoft.com/office/powerpoint/2010/main" val="77554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5F36FC-322D-BDD0-7C36-1A9213974F05}"/>
              </a:ext>
            </a:extLst>
          </p:cNvPr>
          <p:cNvSpPr>
            <a:spLocks noGrp="1"/>
          </p:cNvSpPr>
          <p:nvPr>
            <p:ph type="body" sz="quarter" idx="27"/>
          </p:nvPr>
        </p:nvSpPr>
        <p:spPr/>
        <p:txBody>
          <a:bodyPr/>
          <a:lstStyle/>
          <a:p>
            <a:r>
              <a:rPr lang="en-US"/>
              <a:t>Tăng hiệu quả hoạt động</a:t>
            </a:r>
          </a:p>
        </p:txBody>
      </p:sp>
      <p:sp>
        <p:nvSpPr>
          <p:cNvPr id="3" name="Text Placeholder 2">
            <a:extLst>
              <a:ext uri="{FF2B5EF4-FFF2-40B4-BE49-F238E27FC236}">
                <a16:creationId xmlns:a16="http://schemas.microsoft.com/office/drawing/2014/main" id="{8BFECF48-91FC-91E8-BBC0-EE0227F8DD1D}"/>
              </a:ext>
            </a:extLst>
          </p:cNvPr>
          <p:cNvSpPr>
            <a:spLocks noGrp="1"/>
          </p:cNvSpPr>
          <p:nvPr>
            <p:ph type="body" sz="quarter" idx="28"/>
          </p:nvPr>
        </p:nvSpPr>
        <p:spPr/>
        <p:txBody>
          <a:bodyPr/>
          <a:lstStyle/>
          <a:p>
            <a:r>
              <a:rPr lang="en-US"/>
              <a:t>Hệ thống đặt bàn giúp nhà hàng quản lý việc đặt chỗ một cách hiệu quả, tránh tình trạng khách hàng đến mà không có chỗ ngồi hoặc phải chờ đợi lâu.</a:t>
            </a:r>
          </a:p>
        </p:txBody>
      </p:sp>
      <p:sp>
        <p:nvSpPr>
          <p:cNvPr id="4" name="Text Placeholder 3">
            <a:extLst>
              <a:ext uri="{FF2B5EF4-FFF2-40B4-BE49-F238E27FC236}">
                <a16:creationId xmlns:a16="http://schemas.microsoft.com/office/drawing/2014/main" id="{BAA05375-CE4F-097F-2B44-6002E15BFF0B}"/>
              </a:ext>
            </a:extLst>
          </p:cNvPr>
          <p:cNvSpPr>
            <a:spLocks noGrp="1"/>
          </p:cNvSpPr>
          <p:nvPr>
            <p:ph type="body" sz="quarter" idx="29"/>
          </p:nvPr>
        </p:nvSpPr>
        <p:spPr/>
        <p:txBody>
          <a:bodyPr/>
          <a:lstStyle/>
          <a:p>
            <a:r>
              <a:rPr lang="en-US"/>
              <a:t>Cải thiện dịch vụ khách hàng</a:t>
            </a:r>
          </a:p>
        </p:txBody>
      </p:sp>
      <p:sp>
        <p:nvSpPr>
          <p:cNvPr id="5" name="Text Placeholder 4">
            <a:extLst>
              <a:ext uri="{FF2B5EF4-FFF2-40B4-BE49-F238E27FC236}">
                <a16:creationId xmlns:a16="http://schemas.microsoft.com/office/drawing/2014/main" id="{0BE67FBD-0018-107B-4940-F003D78FE756}"/>
              </a:ext>
            </a:extLst>
          </p:cNvPr>
          <p:cNvSpPr>
            <a:spLocks noGrp="1"/>
          </p:cNvSpPr>
          <p:nvPr>
            <p:ph type="body" sz="quarter" idx="31"/>
          </p:nvPr>
        </p:nvSpPr>
        <p:spPr/>
        <p:txBody>
          <a:bodyPr/>
          <a:lstStyle/>
          <a:p>
            <a:r>
              <a:rPr lang="en-US"/>
              <a:t>Tăng doanh thu</a:t>
            </a:r>
          </a:p>
        </p:txBody>
      </p:sp>
      <p:sp>
        <p:nvSpPr>
          <p:cNvPr id="6" name="Text Placeholder 5">
            <a:extLst>
              <a:ext uri="{FF2B5EF4-FFF2-40B4-BE49-F238E27FC236}">
                <a16:creationId xmlns:a16="http://schemas.microsoft.com/office/drawing/2014/main" id="{F31AEA0A-339D-5B3A-FBF2-591F19167E87}"/>
              </a:ext>
            </a:extLst>
          </p:cNvPr>
          <p:cNvSpPr>
            <a:spLocks noGrp="1"/>
          </p:cNvSpPr>
          <p:nvPr>
            <p:ph type="body" sz="quarter" idx="34"/>
          </p:nvPr>
        </p:nvSpPr>
        <p:spPr/>
        <p:txBody>
          <a:bodyPr/>
          <a:lstStyle/>
          <a:p>
            <a:r>
              <a:rPr lang="vi-VN"/>
              <a:t>Hệ thống đặt bàn giúp nhà hàng cung cấp dịch vụ khách hàng tốt hơn bằng cách cho phép khách hàng đặt chỗ trực tuyến hoặc qua điện thoại một cách dễ dàng.</a:t>
            </a:r>
            <a:endParaRPr lang="en-US"/>
          </a:p>
        </p:txBody>
      </p:sp>
      <p:sp>
        <p:nvSpPr>
          <p:cNvPr id="7" name="Text Placeholder 6">
            <a:extLst>
              <a:ext uri="{FF2B5EF4-FFF2-40B4-BE49-F238E27FC236}">
                <a16:creationId xmlns:a16="http://schemas.microsoft.com/office/drawing/2014/main" id="{A4655D5A-E4BC-686A-5C60-3234C38D6ACA}"/>
              </a:ext>
            </a:extLst>
          </p:cNvPr>
          <p:cNvSpPr>
            <a:spLocks noGrp="1"/>
          </p:cNvSpPr>
          <p:nvPr>
            <p:ph type="body" sz="quarter" idx="35"/>
          </p:nvPr>
        </p:nvSpPr>
        <p:spPr/>
        <p:txBody>
          <a:bodyPr/>
          <a:lstStyle/>
          <a:p>
            <a:r>
              <a:rPr lang="vi-VN"/>
              <a:t>Hệ thống đặt bàn giúp nhà hàng tăng doanh thu bằng cách đảm bảo rằng tất cả các chỗ ngồi đều được sử dụng hiệu quả.</a:t>
            </a:r>
            <a:endParaRPr lang="en-US"/>
          </a:p>
        </p:txBody>
      </p:sp>
      <p:sp>
        <p:nvSpPr>
          <p:cNvPr id="8" name="Title 7">
            <a:extLst>
              <a:ext uri="{FF2B5EF4-FFF2-40B4-BE49-F238E27FC236}">
                <a16:creationId xmlns:a16="http://schemas.microsoft.com/office/drawing/2014/main" id="{F50F20B0-E5CD-E06E-BCBE-422236812E1F}"/>
              </a:ext>
            </a:extLst>
          </p:cNvPr>
          <p:cNvSpPr>
            <a:spLocks noGrp="1"/>
          </p:cNvSpPr>
          <p:nvPr>
            <p:ph type="title"/>
          </p:nvPr>
        </p:nvSpPr>
        <p:spPr/>
        <p:txBody>
          <a:bodyPr/>
          <a:lstStyle/>
          <a:p>
            <a:br>
              <a:rPr lang="vi-VN"/>
            </a:br>
            <a:r>
              <a:rPr lang="vi-VN"/>
              <a:t>Mục Đích Chính</a:t>
            </a:r>
            <a:endParaRPr lang="en-US"/>
          </a:p>
        </p:txBody>
      </p:sp>
      <p:pic>
        <p:nvPicPr>
          <p:cNvPr id="10" name="Picture Placeholder 191" descr="Abacus with solid fill">
            <a:extLst>
              <a:ext uri="{FF2B5EF4-FFF2-40B4-BE49-F238E27FC236}">
                <a16:creationId xmlns:a16="http://schemas.microsoft.com/office/drawing/2014/main" id="{AA43D775-D4D6-5DA2-6591-57CF788CCC45}"/>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5182" r="5182"/>
          <a:stretch>
            <a:fillRect/>
          </a:stretch>
        </p:blipFill>
        <p:spPr>
          <a:xfrm>
            <a:off x="4769349" y="3005405"/>
            <a:ext cx="507778" cy="565882"/>
          </a:xfrm>
          <a:prstGeom prst="rect">
            <a:avLst/>
          </a:prstGeom>
        </p:spPr>
      </p:pic>
      <p:pic>
        <p:nvPicPr>
          <p:cNvPr id="11" name="Picture Placeholder 193" descr="Bar graph with upward trend with solid fill">
            <a:extLst>
              <a:ext uri="{FF2B5EF4-FFF2-40B4-BE49-F238E27FC236}">
                <a16:creationId xmlns:a16="http://schemas.microsoft.com/office/drawing/2014/main" id="{63A258FC-0B54-E685-42F0-D7B9E5AB7DC2}"/>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2661" r="2661"/>
          <a:stretch>
            <a:fillRect/>
          </a:stretch>
        </p:blipFill>
        <p:spPr>
          <a:xfrm>
            <a:off x="4735336" y="4602369"/>
            <a:ext cx="536270" cy="565882"/>
          </a:xfrm>
          <a:prstGeom prst="rect">
            <a:avLst/>
          </a:prstGeom>
        </p:spPr>
      </p:pic>
      <p:pic>
        <p:nvPicPr>
          <p:cNvPr id="12" name="Picture Placeholder 195" descr="Link with solid fill">
            <a:extLst>
              <a:ext uri="{FF2B5EF4-FFF2-40B4-BE49-F238E27FC236}">
                <a16:creationId xmlns:a16="http://schemas.microsoft.com/office/drawing/2014/main" id="{7A8972BD-221D-6042-A93F-FA5BF38D80CA}"/>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28" r="2528"/>
          <a:stretch>
            <a:fillRect/>
          </a:stretch>
        </p:blipFill>
        <p:spPr>
          <a:xfrm>
            <a:off x="4737599" y="1024620"/>
            <a:ext cx="536270" cy="565882"/>
          </a:xfrm>
          <a:prstGeom prst="rect">
            <a:avLst/>
          </a:prstGeom>
        </p:spPr>
      </p:pic>
    </p:spTree>
    <p:extLst>
      <p:ext uri="{BB962C8B-B14F-4D97-AF65-F5344CB8AC3E}">
        <p14:creationId xmlns:p14="http://schemas.microsoft.com/office/powerpoint/2010/main" val="2524679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5EE5-57CC-898B-ADA8-2E29C4590690}"/>
              </a:ext>
            </a:extLst>
          </p:cNvPr>
          <p:cNvSpPr>
            <a:spLocks noGrp="1"/>
          </p:cNvSpPr>
          <p:nvPr>
            <p:ph type="title"/>
          </p:nvPr>
        </p:nvSpPr>
        <p:spPr>
          <a:xfrm>
            <a:off x="1484764" y="1986926"/>
            <a:ext cx="2527399" cy="2057441"/>
          </a:xfrm>
        </p:spPr>
        <p:txBody>
          <a:bodyPr/>
          <a:lstStyle/>
          <a:p>
            <a:r>
              <a:rPr lang="vi-VN"/>
              <a:t>Phạm vi</a:t>
            </a:r>
            <a:endParaRPr lang="en-US"/>
          </a:p>
        </p:txBody>
      </p:sp>
      <p:sp>
        <p:nvSpPr>
          <p:cNvPr id="3" name="Text Placeholder 2">
            <a:extLst>
              <a:ext uri="{FF2B5EF4-FFF2-40B4-BE49-F238E27FC236}">
                <a16:creationId xmlns:a16="http://schemas.microsoft.com/office/drawing/2014/main" id="{57D2EB55-F8F5-8530-28D7-391AB496CFA3}"/>
              </a:ext>
            </a:extLst>
          </p:cNvPr>
          <p:cNvSpPr>
            <a:spLocks noGrp="1"/>
          </p:cNvSpPr>
          <p:nvPr>
            <p:ph type="body" sz="quarter" idx="28"/>
          </p:nvPr>
        </p:nvSpPr>
        <p:spPr>
          <a:xfrm>
            <a:off x="1601366" y="4172084"/>
            <a:ext cx="6348316" cy="760288"/>
          </a:xfrm>
        </p:spPr>
        <p:txBody>
          <a:bodyPr/>
          <a:lstStyle/>
          <a:p>
            <a:pPr marL="0" marR="0" indent="228600" algn="just">
              <a:lnSpc>
                <a:spcPct val="107000"/>
              </a:lnSpc>
              <a:spcBef>
                <a:spcPts val="0"/>
              </a:spcBef>
              <a:spcAft>
                <a:spcPts val="800"/>
              </a:spcAft>
            </a:pPr>
            <a:r>
              <a:rPr lang="en-US" sz="1800">
                <a:effectLst/>
                <a:latin typeface="Times New Roman" panose="02020603050405020304" pitchFamily="18" charset="0"/>
                <a:ea typeface="Calibri" panose="020F0502020204030204" pitchFamily="34" charset="0"/>
              </a:rPr>
              <a:t>Ứng dụng được sử dụng trong phạm vi của nhà hàng Hương Việt, được sử dụng bởi nhân viên quầy và người quản lý nhà hàng.</a:t>
            </a:r>
            <a:endParaRPr lang="en-US" sz="1800">
              <a:effectLst/>
              <a:latin typeface="Calibri" panose="020F0502020204030204" pitchFamily="34" charset="0"/>
              <a:ea typeface="Calibri" panose="020F0502020204030204" pitchFamily="34" charset="0"/>
            </a:endParaRPr>
          </a:p>
          <a:p>
            <a:pPr marL="0" marR="0" indent="228600" algn="just">
              <a:lnSpc>
                <a:spcPct val="107000"/>
              </a:lnSpc>
              <a:spcBef>
                <a:spcPts val="0"/>
              </a:spcBef>
              <a:spcAft>
                <a:spcPts val="800"/>
              </a:spcAft>
            </a:pPr>
            <a:r>
              <a:rPr lang="en-US" sz="1800">
                <a:effectLst/>
                <a:latin typeface="Times New Roman" panose="02020603050405020304" pitchFamily="18" charset="0"/>
                <a:ea typeface="Calibri" panose="020F0502020204030204" pitchFamily="34" charset="0"/>
              </a:rPr>
              <a:t>Phạm vị của hệ thống bao gồm quản lý bàn, quản lý hóa đơn, quản lý khách hàng, quản lý nhân viên, quản lý tài khoản và Báo cáo thống </a:t>
            </a:r>
            <a:r>
              <a:rPr lang="vi-VN" sz="1800">
                <a:effectLst/>
                <a:latin typeface="Times New Roman" panose="02020603050405020304" pitchFamily="18" charset="0"/>
                <a:ea typeface="Calibri" panose="020F0502020204030204" pitchFamily="34" charset="0"/>
              </a:rPr>
              <a:t>kê.</a:t>
            </a:r>
            <a:endParaRPr lang="en-US" sz="1800">
              <a:effectLst/>
              <a:latin typeface="Calibri" panose="020F0502020204030204" pitchFamily="34" charset="0"/>
              <a:ea typeface="Calibri" panose="020F0502020204030204" pitchFamily="34" charset="0"/>
            </a:endParaRPr>
          </a:p>
        </p:txBody>
      </p:sp>
      <p:sp>
        <p:nvSpPr>
          <p:cNvPr id="6" name="Freeform 9">
            <a:extLst>
              <a:ext uri="{FF2B5EF4-FFF2-40B4-BE49-F238E27FC236}">
                <a16:creationId xmlns:a16="http://schemas.microsoft.com/office/drawing/2014/main" id="{673C8B34-2484-1E35-00ED-8F473E4BF8DD}"/>
              </a:ext>
            </a:extLst>
          </p:cNvPr>
          <p:cNvSpPr/>
          <p:nvPr/>
        </p:nvSpPr>
        <p:spPr>
          <a:xfrm>
            <a:off x="3799328" y="161754"/>
            <a:ext cx="6417692" cy="3650344"/>
          </a:xfrm>
          <a:custGeom>
            <a:avLst/>
            <a:gdLst/>
            <a:ahLst/>
            <a:cxnLst/>
            <a:rect l="l" t="t" r="r" b="b"/>
            <a:pathLst>
              <a:path w="7567420" h="4611397">
                <a:moveTo>
                  <a:pt x="0" y="0"/>
                </a:moveTo>
                <a:lnTo>
                  <a:pt x="7567420" y="0"/>
                </a:lnTo>
                <a:lnTo>
                  <a:pt x="7567420" y="4611397"/>
                </a:lnTo>
                <a:lnTo>
                  <a:pt x="0" y="4611397"/>
                </a:lnTo>
                <a:lnTo>
                  <a:pt x="0" y="0"/>
                </a:lnTo>
                <a:close/>
              </a:path>
            </a:pathLst>
          </a:custGeom>
          <a:blipFill>
            <a:blip r:embed="rId2"/>
            <a:stretch>
              <a:fillRect/>
            </a:stretch>
          </a:blipFill>
        </p:spPr>
        <p:txBody>
          <a:bodyPr/>
          <a:lstStyle/>
          <a:p>
            <a:endParaRPr lang="en-US"/>
          </a:p>
        </p:txBody>
      </p:sp>
      <p:sp>
        <p:nvSpPr>
          <p:cNvPr id="8" name="Title 1">
            <a:extLst>
              <a:ext uri="{FF2B5EF4-FFF2-40B4-BE49-F238E27FC236}">
                <a16:creationId xmlns:a16="http://schemas.microsoft.com/office/drawing/2014/main" id="{E024FFEC-75A6-D944-75C7-B91D3495FB9E}"/>
              </a:ext>
            </a:extLst>
          </p:cNvPr>
          <p:cNvSpPr txBox="1">
            <a:spLocks/>
          </p:cNvSpPr>
          <p:nvPr/>
        </p:nvSpPr>
        <p:spPr>
          <a:xfrm>
            <a:off x="8374822" y="1870791"/>
            <a:ext cx="2849904" cy="20574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vi-VN"/>
              <a:t>Ai là người sử dụng ?</a:t>
            </a:r>
          </a:p>
        </p:txBody>
      </p:sp>
    </p:spTree>
    <p:extLst>
      <p:ext uri="{BB962C8B-B14F-4D97-AF65-F5344CB8AC3E}">
        <p14:creationId xmlns:p14="http://schemas.microsoft.com/office/powerpoint/2010/main" val="2610387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85ED0-89EE-9151-23D0-ACB8BE84E058}"/>
              </a:ext>
            </a:extLst>
          </p:cNvPr>
          <p:cNvSpPr>
            <a:spLocks noGrp="1"/>
          </p:cNvSpPr>
          <p:nvPr>
            <p:ph type="title"/>
          </p:nvPr>
        </p:nvSpPr>
        <p:spPr>
          <a:xfrm>
            <a:off x="667776" y="1297568"/>
            <a:ext cx="6089383" cy="2057441"/>
          </a:xfrm>
        </p:spPr>
        <p:txBody>
          <a:bodyPr/>
          <a:lstStyle/>
          <a:p>
            <a:r>
              <a:rPr lang="vi-VN"/>
              <a:t>Phân Tích</a:t>
            </a:r>
            <a:endParaRPr lang="en-US"/>
          </a:p>
        </p:txBody>
      </p:sp>
      <p:sp>
        <p:nvSpPr>
          <p:cNvPr id="3" name="Text Placeholder 2">
            <a:extLst>
              <a:ext uri="{FF2B5EF4-FFF2-40B4-BE49-F238E27FC236}">
                <a16:creationId xmlns:a16="http://schemas.microsoft.com/office/drawing/2014/main" id="{E3AD36F2-DEFA-B5E8-CF86-9B9B4AA4EEBB}"/>
              </a:ext>
            </a:extLst>
          </p:cNvPr>
          <p:cNvSpPr>
            <a:spLocks noGrp="1"/>
          </p:cNvSpPr>
          <p:nvPr>
            <p:ph type="body" sz="quarter" idx="28"/>
          </p:nvPr>
        </p:nvSpPr>
        <p:spPr>
          <a:xfrm>
            <a:off x="1078302" y="2760453"/>
            <a:ext cx="3666226" cy="2799979"/>
          </a:xfrm>
        </p:spPr>
        <p:txBody>
          <a:bodyPr/>
          <a:lstStyle/>
          <a:p>
            <a:r>
              <a:rPr lang="vi-VN" sz="2800"/>
              <a:t>Sơ đồ use-case</a:t>
            </a:r>
          </a:p>
          <a:p>
            <a:r>
              <a:rPr lang="vi-VN" sz="2800"/>
              <a:t>Đặc tả use-case</a:t>
            </a:r>
          </a:p>
          <a:p>
            <a:r>
              <a:rPr lang="vi-VN" sz="2800"/>
              <a:t>Sơ đồ lớp</a:t>
            </a:r>
          </a:p>
          <a:p>
            <a:r>
              <a:rPr lang="vi-VN" sz="2800"/>
              <a:t>Sơ đồ cơ sở dữ liệu</a:t>
            </a:r>
          </a:p>
          <a:p>
            <a:r>
              <a:rPr lang="vi-VN" sz="2800"/>
              <a:t>Sơ đồ luồng màn hình</a:t>
            </a:r>
          </a:p>
          <a:p>
            <a:endParaRPr lang="en-US"/>
          </a:p>
        </p:txBody>
      </p:sp>
      <p:pic>
        <p:nvPicPr>
          <p:cNvPr id="1030" name="Picture 6" descr="القائمة الكاملة لجميع أنواع مخططات UML الأربعة عشر">
            <a:extLst>
              <a:ext uri="{FF2B5EF4-FFF2-40B4-BE49-F238E27FC236}">
                <a16:creationId xmlns:a16="http://schemas.microsoft.com/office/drawing/2014/main" id="{6F7402A6-54D5-E981-9BD9-AFA3DBA2C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2507" y="1232949"/>
            <a:ext cx="6089383" cy="4262864"/>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7">
            <a:extLst>
              <a:ext uri="{FF2B5EF4-FFF2-40B4-BE49-F238E27FC236}">
                <a16:creationId xmlns:a16="http://schemas.microsoft.com/office/drawing/2014/main" id="{091537E2-1299-C542-23C3-0086FF64D73C}"/>
              </a:ext>
            </a:extLst>
          </p:cNvPr>
          <p:cNvSpPr txBox="1">
            <a:spLocks/>
          </p:cNvSpPr>
          <p:nvPr/>
        </p:nvSpPr>
        <p:spPr>
          <a:xfrm>
            <a:off x="6892755" y="5495813"/>
            <a:ext cx="1914694" cy="1089194"/>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1600"/>
              <a:t>Nhóm: 5</a:t>
            </a:r>
            <a:endParaRPr lang="en-US" sz="1600" dirty="0"/>
          </a:p>
        </p:txBody>
      </p:sp>
    </p:spTree>
    <p:extLst>
      <p:ext uri="{BB962C8B-B14F-4D97-AF65-F5344CB8AC3E}">
        <p14:creationId xmlns:p14="http://schemas.microsoft.com/office/powerpoint/2010/main" val="3345988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AE9FD-ABCB-0B3D-AAD2-9CCFE8AF35C0}"/>
              </a:ext>
            </a:extLst>
          </p:cNvPr>
          <p:cNvSpPr>
            <a:spLocks noGrp="1"/>
          </p:cNvSpPr>
          <p:nvPr>
            <p:ph type="title"/>
          </p:nvPr>
        </p:nvSpPr>
        <p:spPr>
          <a:xfrm>
            <a:off x="576454" y="421726"/>
            <a:ext cx="9220689" cy="709499"/>
          </a:xfrm>
        </p:spPr>
        <p:txBody>
          <a:bodyPr/>
          <a:lstStyle/>
          <a:p>
            <a:pPr algn="ctr"/>
            <a:r>
              <a:rPr lang="vi-VN"/>
              <a:t>Sơ đồ use-case</a:t>
            </a:r>
            <a:endParaRPr lang="en-US"/>
          </a:p>
        </p:txBody>
      </p:sp>
      <p:sp>
        <p:nvSpPr>
          <p:cNvPr id="4" name="Footer Placeholder 3">
            <a:extLst>
              <a:ext uri="{FF2B5EF4-FFF2-40B4-BE49-F238E27FC236}">
                <a16:creationId xmlns:a16="http://schemas.microsoft.com/office/drawing/2014/main" id="{13E63BF1-64F5-2728-36E8-5B2DEB46F3AF}"/>
              </a:ext>
            </a:extLst>
          </p:cNvPr>
          <p:cNvSpPr>
            <a:spLocks noGrp="1"/>
          </p:cNvSpPr>
          <p:nvPr>
            <p:ph type="ftr" sz="quarter" idx="28"/>
          </p:nvPr>
        </p:nvSpPr>
        <p:spPr/>
        <p:txBody>
          <a:bodyPr/>
          <a:lstStyle/>
          <a:p>
            <a:r>
              <a:rPr lang="vi-VN" noProof="0"/>
              <a:t>Phần phân tích</a:t>
            </a:r>
            <a:endParaRPr lang="en-US" noProof="0" dirty="0"/>
          </a:p>
        </p:txBody>
      </p:sp>
      <p:pic>
        <p:nvPicPr>
          <p:cNvPr id="1028" name="Picture 4">
            <a:extLst>
              <a:ext uri="{FF2B5EF4-FFF2-40B4-BE49-F238E27FC236}">
                <a16:creationId xmlns:a16="http://schemas.microsoft.com/office/drawing/2014/main" id="{2A3EA32D-527A-32C5-196D-283212FFF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768" y="1118866"/>
            <a:ext cx="9472615" cy="5099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129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C36F946-77C3-B206-B1B0-0C632C018A34}"/>
              </a:ext>
            </a:extLst>
          </p:cNvPr>
          <p:cNvSpPr>
            <a:spLocks noGrp="1"/>
          </p:cNvSpPr>
          <p:nvPr>
            <p:ph type="title"/>
          </p:nvPr>
        </p:nvSpPr>
        <p:spPr>
          <a:xfrm>
            <a:off x="7509099" y="3074250"/>
            <a:ext cx="4114801" cy="709499"/>
          </a:xfrm>
        </p:spPr>
        <p:txBody>
          <a:bodyPr/>
          <a:lstStyle/>
          <a:p>
            <a:pPr algn="ctr"/>
            <a:r>
              <a:rPr lang="vi-VN"/>
              <a:t>Đặc tả use-case</a:t>
            </a:r>
          </a:p>
        </p:txBody>
      </p:sp>
      <p:sp>
        <p:nvSpPr>
          <p:cNvPr id="10" name="Footer Placeholder 3">
            <a:extLst>
              <a:ext uri="{FF2B5EF4-FFF2-40B4-BE49-F238E27FC236}">
                <a16:creationId xmlns:a16="http://schemas.microsoft.com/office/drawing/2014/main" id="{0FFE96B0-31FE-A397-172E-66CB956B5488}"/>
              </a:ext>
            </a:extLst>
          </p:cNvPr>
          <p:cNvSpPr>
            <a:spLocks noGrp="1"/>
          </p:cNvSpPr>
          <p:nvPr>
            <p:ph type="ftr" sz="quarter" idx="28"/>
          </p:nvPr>
        </p:nvSpPr>
        <p:spPr>
          <a:xfrm>
            <a:off x="484632" y="6217920"/>
            <a:ext cx="4114800" cy="365125"/>
          </a:xfrm>
        </p:spPr>
        <p:txBody>
          <a:bodyPr/>
          <a:lstStyle/>
          <a:p>
            <a:r>
              <a:rPr lang="vi-VN" noProof="0"/>
              <a:t>Phần phân tích</a:t>
            </a:r>
            <a:endParaRPr lang="en-US" noProof="0" dirty="0"/>
          </a:p>
        </p:txBody>
      </p:sp>
      <p:pic>
        <p:nvPicPr>
          <p:cNvPr id="3" name="Picture 2">
            <a:extLst>
              <a:ext uri="{FF2B5EF4-FFF2-40B4-BE49-F238E27FC236}">
                <a16:creationId xmlns:a16="http://schemas.microsoft.com/office/drawing/2014/main" id="{CFA26324-F19F-6FD0-FE44-89AA7853F2D1}"/>
              </a:ext>
            </a:extLst>
          </p:cNvPr>
          <p:cNvPicPr>
            <a:picLocks noChangeAspect="1"/>
          </p:cNvPicPr>
          <p:nvPr/>
        </p:nvPicPr>
        <p:blipFill>
          <a:blip r:embed="rId2"/>
          <a:stretch>
            <a:fillRect/>
          </a:stretch>
        </p:blipFill>
        <p:spPr>
          <a:xfrm>
            <a:off x="1251861" y="256732"/>
            <a:ext cx="9688277" cy="6344535"/>
          </a:xfrm>
          <a:prstGeom prst="rect">
            <a:avLst/>
          </a:prstGeom>
        </p:spPr>
      </p:pic>
    </p:spTree>
    <p:extLst>
      <p:ext uri="{BB962C8B-B14F-4D97-AF65-F5344CB8AC3E}">
        <p14:creationId xmlns:p14="http://schemas.microsoft.com/office/powerpoint/2010/main" val="1497063330"/>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8C25491-3B09-4F3E-8C86-936D290E4013}">
  <ds:schemaRefs>
    <ds:schemaRef ds:uri="http://schemas.microsoft.com/sharepoint/v3/contenttype/forms"/>
  </ds:schemaRefs>
</ds:datastoreItem>
</file>

<file path=customXml/itemProps3.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825</TotalTime>
  <Words>597</Words>
  <Application>Microsoft Office PowerPoint</Application>
  <PresentationFormat>Widescreen</PresentationFormat>
  <Paragraphs>95</Paragraphs>
  <Slides>19</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等线</vt:lpstr>
      <vt:lpstr>Abadi</vt:lpstr>
      <vt:lpstr>Arial</vt:lpstr>
      <vt:lpstr>Calibri</vt:lpstr>
      <vt:lpstr>Posterama</vt:lpstr>
      <vt:lpstr>Posterama Text Black</vt:lpstr>
      <vt:lpstr>Posterama Text SemiBold</vt:lpstr>
      <vt:lpstr>Times New Roman</vt:lpstr>
      <vt:lpstr>Custom</vt:lpstr>
      <vt:lpstr>Chương trình quản lý đặt bàn trong Nhà Hàng</vt:lpstr>
      <vt:lpstr>Thời gian thực hiện: 04/01/2024 – 28/05/2024</vt:lpstr>
      <vt:lpstr>Kế Hoạch thực hiện</vt:lpstr>
      <vt:lpstr>Giới thiệu</vt:lpstr>
      <vt:lpstr> Mục Đích Chính</vt:lpstr>
      <vt:lpstr>Phạm vi</vt:lpstr>
      <vt:lpstr>Phân Tích</vt:lpstr>
      <vt:lpstr>Sơ đồ use-case</vt:lpstr>
      <vt:lpstr>Đặc tả use-case</vt:lpstr>
      <vt:lpstr>PowerPoint Presentation</vt:lpstr>
      <vt:lpstr>PowerPoint Presentation</vt:lpstr>
      <vt:lpstr>Sơ đồ lớp</vt:lpstr>
      <vt:lpstr>Lược đồ  cơ sở dữ liệu</vt:lpstr>
      <vt:lpstr>Sơ đồ luồng màn hình</vt:lpstr>
      <vt:lpstr>Yêu cầu</vt:lpstr>
      <vt:lpstr> Màn hình Phòng bàn</vt:lpstr>
      <vt:lpstr> Màn hình Thực đơn</vt:lpstr>
      <vt:lpstr>Kiểm thử</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Nguyễn Minh Khánh</dc:creator>
  <cp:lastModifiedBy>Khoa Phạm</cp:lastModifiedBy>
  <cp:revision>19</cp:revision>
  <dcterms:created xsi:type="dcterms:W3CDTF">2024-03-31T12:08:29Z</dcterms:created>
  <dcterms:modified xsi:type="dcterms:W3CDTF">2024-05-28T01:53:46Z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